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61" r:id="rId3"/>
    <p:sldId id="266" r:id="rId4"/>
    <p:sldId id="262" r:id="rId5"/>
    <p:sldId id="263" r:id="rId6"/>
    <p:sldId id="258" r:id="rId7"/>
    <p:sldId id="259" r:id="rId8"/>
    <p:sldId id="260" r:id="rId9"/>
    <p:sldId id="265" r:id="rId10"/>
    <p:sldId id="267" r:id="rId11"/>
    <p:sldId id="268" r:id="rId12"/>
    <p:sldId id="269" r:id="rId13"/>
    <p:sldId id="270" r:id="rId14"/>
    <p:sldId id="271" r:id="rId15"/>
    <p:sldId id="272" r:id="rId16"/>
    <p:sldId id="273" r:id="rId17"/>
    <p:sldId id="274" r:id="rId18"/>
    <p:sldId id="275" r:id="rId19"/>
    <p:sldId id="276" r:id="rId20"/>
    <p:sldId id="277" r:id="rId21"/>
    <p:sldId id="264" r:id="rId22"/>
    <p:sldId id="278" r:id="rId23"/>
    <p:sldId id="279" r:id="rId24"/>
    <p:sldId id="280" r:id="rId25"/>
    <p:sldId id="281" r:id="rId26"/>
    <p:sldId id="282"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D07B"/>
    <a:srgbClr val="F5D961"/>
    <a:srgbClr val="C5B660"/>
    <a:srgbClr val="A7A6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83BFC-AE45-40C5-AF60-7203BB6C6EDA}" type="doc">
      <dgm:prSet loTypeId="urn:microsoft.com/office/officeart/2005/8/layout/default" loCatId="list" qsTypeId="urn:microsoft.com/office/officeart/2005/8/quickstyle/simple4" qsCatId="simple" csTypeId="urn:microsoft.com/office/officeart/2005/8/colors/colorful5" csCatId="colorful"/>
      <dgm:spPr/>
      <dgm:t>
        <a:bodyPr/>
        <a:lstStyle/>
        <a:p>
          <a:endParaRPr lang="en-US"/>
        </a:p>
      </dgm:t>
    </dgm:pt>
    <dgm:pt modelId="{82C9B43A-5D12-4FDE-9184-A3CB2B148B72}">
      <dgm:prSet/>
      <dgm:spPr/>
      <dgm:t>
        <a:bodyPr/>
        <a:lstStyle/>
        <a:p>
          <a:r>
            <a:rPr lang="es-ES"/>
            <a:t>He llevado a cabo una serie de transformaciones y pasos de limpieza de datos para preparar un dataset de perfumes para su análisis:</a:t>
          </a:r>
          <a:endParaRPr lang="en-US"/>
        </a:p>
      </dgm:t>
    </dgm:pt>
    <dgm:pt modelId="{68B0D937-1399-4343-8E4B-D5DC0CAF734F}" type="parTrans" cxnId="{9CCE46EA-EAF8-4BDC-82AF-BB71C395EC51}">
      <dgm:prSet/>
      <dgm:spPr/>
      <dgm:t>
        <a:bodyPr/>
        <a:lstStyle/>
        <a:p>
          <a:endParaRPr lang="en-US"/>
        </a:p>
      </dgm:t>
    </dgm:pt>
    <dgm:pt modelId="{09C5A2F3-BF60-4E15-A5CA-10F15816FDF0}" type="sibTrans" cxnId="{9CCE46EA-EAF8-4BDC-82AF-BB71C395EC51}">
      <dgm:prSet/>
      <dgm:spPr/>
      <dgm:t>
        <a:bodyPr/>
        <a:lstStyle/>
        <a:p>
          <a:endParaRPr lang="en-US"/>
        </a:p>
      </dgm:t>
    </dgm:pt>
    <dgm:pt modelId="{826B8987-EFDC-4FC1-9711-E9CFB5E40DCA}">
      <dgm:prSet/>
      <dgm:spPr/>
      <dgm:t>
        <a:bodyPr/>
        <a:lstStyle/>
        <a:p>
          <a:r>
            <a:rPr lang="es-ES" sz="1300" b="1"/>
            <a:t>Creación de nuevas columnas</a:t>
          </a:r>
          <a:r>
            <a:rPr lang="es-ES" sz="1300"/>
            <a:t>:</a:t>
          </a:r>
          <a:endParaRPr lang="en-US" sz="1300"/>
        </a:p>
      </dgm:t>
    </dgm:pt>
    <dgm:pt modelId="{7C3A45D6-7A70-4194-B93D-B1B660FE6B17}" type="parTrans" cxnId="{9DC12E90-5335-4EDD-923E-2D91F0CBE828}">
      <dgm:prSet/>
      <dgm:spPr/>
      <dgm:t>
        <a:bodyPr/>
        <a:lstStyle/>
        <a:p>
          <a:endParaRPr lang="en-US"/>
        </a:p>
      </dgm:t>
    </dgm:pt>
    <dgm:pt modelId="{0E506A67-069D-4969-9841-2EBF20862E39}" type="sibTrans" cxnId="{9DC12E90-5335-4EDD-923E-2D91F0CBE828}">
      <dgm:prSet/>
      <dgm:spPr/>
      <dgm:t>
        <a:bodyPr/>
        <a:lstStyle/>
        <a:p>
          <a:endParaRPr lang="en-US"/>
        </a:p>
      </dgm:t>
    </dgm:pt>
    <dgm:pt modelId="{DDF733E5-9A40-4D3D-96E3-E38511C4EBD2}">
      <dgm:prSet custT="1"/>
      <dgm:spPr/>
      <dgm:t>
        <a:bodyPr/>
        <a:lstStyle/>
        <a:p>
          <a:r>
            <a:rPr lang="es-ES" sz="1200" dirty="0"/>
            <a:t>Se ha añadido una nueva columna que contiene el país de origen de cada perfume, proporcionando una variable adicional para el análisis.</a:t>
          </a:r>
          <a:endParaRPr lang="en-US" sz="1200" dirty="0"/>
        </a:p>
      </dgm:t>
    </dgm:pt>
    <dgm:pt modelId="{5E405D61-1719-4CAF-BADD-3634B7A4E3FE}" type="parTrans" cxnId="{E9919643-8E21-4ABB-9011-4240EE690791}">
      <dgm:prSet/>
      <dgm:spPr/>
      <dgm:t>
        <a:bodyPr/>
        <a:lstStyle/>
        <a:p>
          <a:endParaRPr lang="en-US"/>
        </a:p>
      </dgm:t>
    </dgm:pt>
    <dgm:pt modelId="{74DC5945-6383-44D1-A23A-CE062CDA7B9F}" type="sibTrans" cxnId="{E9919643-8E21-4ABB-9011-4240EE690791}">
      <dgm:prSet/>
      <dgm:spPr/>
      <dgm:t>
        <a:bodyPr/>
        <a:lstStyle/>
        <a:p>
          <a:endParaRPr lang="en-US"/>
        </a:p>
      </dgm:t>
    </dgm:pt>
    <dgm:pt modelId="{50649A52-9FA2-43B0-A99B-F8FDC833A8FA}">
      <dgm:prSet/>
      <dgm:spPr/>
      <dgm:t>
        <a:bodyPr/>
        <a:lstStyle/>
        <a:p>
          <a:r>
            <a:rPr lang="es-ES" sz="1300" b="1"/>
            <a:t>Eliminación de filas con valores faltantes</a:t>
          </a:r>
          <a:r>
            <a:rPr lang="es-ES" sz="1300"/>
            <a:t>:</a:t>
          </a:r>
          <a:endParaRPr lang="en-US" sz="1300"/>
        </a:p>
      </dgm:t>
    </dgm:pt>
    <dgm:pt modelId="{A84BAD76-3D74-4363-BA3B-63B6B2783F93}" type="parTrans" cxnId="{00193684-C8EF-4840-A284-4EE5B22C9824}">
      <dgm:prSet/>
      <dgm:spPr/>
      <dgm:t>
        <a:bodyPr/>
        <a:lstStyle/>
        <a:p>
          <a:endParaRPr lang="en-US"/>
        </a:p>
      </dgm:t>
    </dgm:pt>
    <dgm:pt modelId="{29992696-3603-4B73-BE20-D5DA4D56274B}" type="sibTrans" cxnId="{00193684-C8EF-4840-A284-4EE5B22C9824}">
      <dgm:prSet/>
      <dgm:spPr/>
      <dgm:t>
        <a:bodyPr/>
        <a:lstStyle/>
        <a:p>
          <a:endParaRPr lang="en-US"/>
        </a:p>
      </dgm:t>
    </dgm:pt>
    <dgm:pt modelId="{90E09DCE-2A72-4BCE-A8F6-264B6457520F}">
      <dgm:prSet custT="1"/>
      <dgm:spPr/>
      <dgm:t>
        <a:bodyPr/>
        <a:lstStyle/>
        <a:p>
          <a:r>
            <a:rPr lang="es-ES" sz="1200" dirty="0"/>
            <a:t>Se han eliminado las filas que contenían valores nulos en columnas clave, como los acordes principales, para garantizar la integridad de los datos</a:t>
          </a:r>
          <a:r>
            <a:rPr lang="es-ES" sz="1000" dirty="0"/>
            <a:t>.</a:t>
          </a:r>
          <a:endParaRPr lang="en-US" sz="1000" dirty="0"/>
        </a:p>
      </dgm:t>
    </dgm:pt>
    <dgm:pt modelId="{F8E89F28-B0BD-4624-AFF9-81944E06B627}" type="parTrans" cxnId="{AF73541B-A803-44DC-B973-2CB17F127828}">
      <dgm:prSet/>
      <dgm:spPr/>
      <dgm:t>
        <a:bodyPr/>
        <a:lstStyle/>
        <a:p>
          <a:endParaRPr lang="en-US"/>
        </a:p>
      </dgm:t>
    </dgm:pt>
    <dgm:pt modelId="{D171643F-20EA-480D-86DB-5105D6645188}" type="sibTrans" cxnId="{AF73541B-A803-44DC-B973-2CB17F127828}">
      <dgm:prSet/>
      <dgm:spPr/>
      <dgm:t>
        <a:bodyPr/>
        <a:lstStyle/>
        <a:p>
          <a:endParaRPr lang="en-US"/>
        </a:p>
      </dgm:t>
    </dgm:pt>
    <dgm:pt modelId="{0CBA2892-1DC1-463D-9920-3052BF615EB7}">
      <dgm:prSet/>
      <dgm:spPr/>
      <dgm:t>
        <a:bodyPr/>
        <a:lstStyle/>
        <a:p>
          <a:r>
            <a:rPr lang="es-ES" b="1"/>
            <a:t>Extracción de valores únicos</a:t>
          </a:r>
          <a:r>
            <a:rPr lang="es-ES"/>
            <a:t>:</a:t>
          </a:r>
          <a:endParaRPr lang="en-US"/>
        </a:p>
      </dgm:t>
    </dgm:pt>
    <dgm:pt modelId="{3651FFA1-1221-4F67-8BC3-19CB5C4CAB57}" type="parTrans" cxnId="{13C18301-76C6-445E-87CC-B846F0DBA067}">
      <dgm:prSet/>
      <dgm:spPr/>
      <dgm:t>
        <a:bodyPr/>
        <a:lstStyle/>
        <a:p>
          <a:endParaRPr lang="en-US"/>
        </a:p>
      </dgm:t>
    </dgm:pt>
    <dgm:pt modelId="{C169F45C-5DD2-4C14-A341-B26B37C4470C}" type="sibTrans" cxnId="{13C18301-76C6-445E-87CC-B846F0DBA067}">
      <dgm:prSet/>
      <dgm:spPr/>
      <dgm:t>
        <a:bodyPr/>
        <a:lstStyle/>
        <a:p>
          <a:endParaRPr lang="en-US"/>
        </a:p>
      </dgm:t>
    </dgm:pt>
    <dgm:pt modelId="{909FEA37-4D14-4EC5-9987-C62EF262F17D}">
      <dgm:prSet/>
      <dgm:spPr/>
      <dgm:t>
        <a:bodyPr/>
        <a:lstStyle/>
        <a:p>
          <a:r>
            <a:rPr lang="es-ES"/>
            <a:t>Se han extraído valores únicos de varias columnas importantes (como acordes principales, notas superiores, notas medias, notas base, y perfumistas) y se han almacenado en archivos separados para su revisión y análisis detallado.</a:t>
          </a:r>
          <a:endParaRPr lang="en-US"/>
        </a:p>
      </dgm:t>
    </dgm:pt>
    <dgm:pt modelId="{10417199-A0AA-4EF5-A770-4DF4941068B9}" type="parTrans" cxnId="{FF0893DB-DA12-4E29-B582-C82999A79676}">
      <dgm:prSet/>
      <dgm:spPr/>
      <dgm:t>
        <a:bodyPr/>
        <a:lstStyle/>
        <a:p>
          <a:endParaRPr lang="en-US"/>
        </a:p>
      </dgm:t>
    </dgm:pt>
    <dgm:pt modelId="{BCC36CDE-E80D-4FB5-BAB2-DA72E5394BC8}" type="sibTrans" cxnId="{FF0893DB-DA12-4E29-B582-C82999A79676}">
      <dgm:prSet/>
      <dgm:spPr/>
      <dgm:t>
        <a:bodyPr/>
        <a:lstStyle/>
        <a:p>
          <a:endParaRPr lang="en-US"/>
        </a:p>
      </dgm:t>
    </dgm:pt>
    <dgm:pt modelId="{C65A5680-1496-4BE2-9F35-CEC1A7BDED48}">
      <dgm:prSet/>
      <dgm:spPr/>
      <dgm:t>
        <a:bodyPr/>
        <a:lstStyle/>
        <a:p>
          <a:r>
            <a:rPr lang="es-ES" b="1"/>
            <a:t>Limpieza de datos textuales</a:t>
          </a:r>
          <a:r>
            <a:rPr lang="es-ES"/>
            <a:t>:</a:t>
          </a:r>
          <a:endParaRPr lang="en-US"/>
        </a:p>
      </dgm:t>
    </dgm:pt>
    <dgm:pt modelId="{EF54D4E8-5219-419A-AB57-9754B1DF6602}" type="parTrans" cxnId="{BFB37DB6-6D59-4205-A337-3D0765989EA2}">
      <dgm:prSet/>
      <dgm:spPr/>
      <dgm:t>
        <a:bodyPr/>
        <a:lstStyle/>
        <a:p>
          <a:endParaRPr lang="en-US"/>
        </a:p>
      </dgm:t>
    </dgm:pt>
    <dgm:pt modelId="{7C5CE1E1-1E81-4530-812F-47F6C86CA4B5}" type="sibTrans" cxnId="{BFB37DB6-6D59-4205-A337-3D0765989EA2}">
      <dgm:prSet/>
      <dgm:spPr/>
      <dgm:t>
        <a:bodyPr/>
        <a:lstStyle/>
        <a:p>
          <a:endParaRPr lang="en-US"/>
        </a:p>
      </dgm:t>
    </dgm:pt>
    <dgm:pt modelId="{4463E5DE-13A7-42BA-B1A5-209833B4DA2E}">
      <dgm:prSet/>
      <dgm:spPr/>
      <dgm:t>
        <a:bodyPr/>
        <a:lstStyle/>
        <a:p>
          <a:r>
            <a:rPr lang="es-ES"/>
            <a:t>Se han limpiado los datos textuales eliminando caracteres no deseados como corchetes, comas y espacios adicionales, lo que permitió obtener un conjunto de datos más estandarizado y homogéneo.</a:t>
          </a:r>
          <a:endParaRPr lang="en-US"/>
        </a:p>
      </dgm:t>
    </dgm:pt>
    <dgm:pt modelId="{DEFACD12-9252-49BA-BB55-C6F38925D8DA}" type="parTrans" cxnId="{78888B16-E813-4641-8D99-923805ADDB04}">
      <dgm:prSet/>
      <dgm:spPr/>
      <dgm:t>
        <a:bodyPr/>
        <a:lstStyle/>
        <a:p>
          <a:endParaRPr lang="en-US"/>
        </a:p>
      </dgm:t>
    </dgm:pt>
    <dgm:pt modelId="{50F03EAE-2D75-4CC6-AA5E-3B592BF55871}" type="sibTrans" cxnId="{78888B16-E813-4641-8D99-923805ADDB04}">
      <dgm:prSet/>
      <dgm:spPr/>
      <dgm:t>
        <a:bodyPr/>
        <a:lstStyle/>
        <a:p>
          <a:endParaRPr lang="en-US"/>
        </a:p>
      </dgm:t>
    </dgm:pt>
    <dgm:pt modelId="{BBB743FE-01BD-46FA-A858-8ED118F0AB13}">
      <dgm:prSet/>
      <dgm:spPr/>
      <dgm:t>
        <a:bodyPr/>
        <a:lstStyle/>
        <a:p>
          <a:r>
            <a:rPr lang="es-ES" b="1"/>
            <a:t>División de columnas</a:t>
          </a:r>
          <a:r>
            <a:rPr lang="es-ES"/>
            <a:t>:</a:t>
          </a:r>
          <a:endParaRPr lang="en-US"/>
        </a:p>
      </dgm:t>
    </dgm:pt>
    <dgm:pt modelId="{92E74982-5784-4DAF-B6EB-B396756C21E8}" type="parTrans" cxnId="{B782AF67-AE5E-464B-8FDC-D2D002208803}">
      <dgm:prSet/>
      <dgm:spPr/>
      <dgm:t>
        <a:bodyPr/>
        <a:lstStyle/>
        <a:p>
          <a:endParaRPr lang="en-US"/>
        </a:p>
      </dgm:t>
    </dgm:pt>
    <dgm:pt modelId="{78056AE0-00B9-4190-8F4A-330E7C7C3571}" type="sibTrans" cxnId="{B782AF67-AE5E-464B-8FDC-D2D002208803}">
      <dgm:prSet/>
      <dgm:spPr/>
      <dgm:t>
        <a:bodyPr/>
        <a:lstStyle/>
        <a:p>
          <a:endParaRPr lang="en-US"/>
        </a:p>
      </dgm:t>
    </dgm:pt>
    <dgm:pt modelId="{A166A74D-A60C-42D6-AE7D-DF972A6FA2A9}">
      <dgm:prSet/>
      <dgm:spPr/>
      <dgm:t>
        <a:bodyPr/>
        <a:lstStyle/>
        <a:p>
          <a:r>
            <a:rPr lang="es-ES"/>
            <a:t>Algunas columnas que contenían múltiples valores en una sola celda, como los acordes principales o los perfumistas, se han dividido en varias columnas nuevas, lo que facilita un análisis más detallado y específico.</a:t>
          </a:r>
          <a:endParaRPr lang="en-US"/>
        </a:p>
      </dgm:t>
    </dgm:pt>
    <dgm:pt modelId="{6EB651C4-1A7C-460E-8462-DCAC15ECDA3E}" type="parTrans" cxnId="{490B967A-E2AE-4FDB-8F5B-212DDE0C55E4}">
      <dgm:prSet/>
      <dgm:spPr/>
      <dgm:t>
        <a:bodyPr/>
        <a:lstStyle/>
        <a:p>
          <a:endParaRPr lang="en-US"/>
        </a:p>
      </dgm:t>
    </dgm:pt>
    <dgm:pt modelId="{81DAE479-4F96-4D69-BAB2-3CFC5045EA93}" type="sibTrans" cxnId="{490B967A-E2AE-4FDB-8F5B-212DDE0C55E4}">
      <dgm:prSet/>
      <dgm:spPr/>
      <dgm:t>
        <a:bodyPr/>
        <a:lstStyle/>
        <a:p>
          <a:endParaRPr lang="en-US"/>
        </a:p>
      </dgm:t>
    </dgm:pt>
    <dgm:pt modelId="{266D91AB-ADDD-4C5D-A92A-FF52F7964201}">
      <dgm:prSet/>
      <dgm:spPr/>
      <dgm:t>
        <a:bodyPr/>
        <a:lstStyle/>
        <a:p>
          <a:r>
            <a:rPr lang="es-ES" b="1"/>
            <a:t>Creación de nuevas variables a partir de datos existentes</a:t>
          </a:r>
          <a:r>
            <a:rPr lang="es-ES"/>
            <a:t>:</a:t>
          </a:r>
          <a:endParaRPr lang="en-US"/>
        </a:p>
      </dgm:t>
    </dgm:pt>
    <dgm:pt modelId="{6E3D8320-791B-4687-BB7D-B4814760B052}" type="parTrans" cxnId="{F8C329EA-29FC-4F86-A21E-382D17D7F9F9}">
      <dgm:prSet/>
      <dgm:spPr/>
      <dgm:t>
        <a:bodyPr/>
        <a:lstStyle/>
        <a:p>
          <a:endParaRPr lang="en-US"/>
        </a:p>
      </dgm:t>
    </dgm:pt>
    <dgm:pt modelId="{0BD37056-A302-467D-B010-7CF5BCB4C6F5}" type="sibTrans" cxnId="{F8C329EA-29FC-4F86-A21E-382D17D7F9F9}">
      <dgm:prSet/>
      <dgm:spPr/>
      <dgm:t>
        <a:bodyPr/>
        <a:lstStyle/>
        <a:p>
          <a:endParaRPr lang="en-US"/>
        </a:p>
      </dgm:t>
    </dgm:pt>
    <dgm:pt modelId="{63936940-E1CA-42BD-BAA4-AE2BA417B75D}">
      <dgm:prSet/>
      <dgm:spPr/>
      <dgm:t>
        <a:bodyPr/>
        <a:lstStyle/>
        <a:p>
          <a:r>
            <a:rPr lang="es-ES"/>
            <a:t>A partir de las columnas originales, se han creado nuevas variables que dividen la información compleja, como la lista de perfumistas, en componentes más manejables (por ejemplo, asignando un perfumista principal y un secundario).</a:t>
          </a:r>
          <a:endParaRPr lang="en-US"/>
        </a:p>
      </dgm:t>
    </dgm:pt>
    <dgm:pt modelId="{400B39A0-726B-496E-BFF8-E013EA7262F5}" type="parTrans" cxnId="{CCD3D1BF-4601-450F-AFAD-132590DFE7C3}">
      <dgm:prSet/>
      <dgm:spPr/>
      <dgm:t>
        <a:bodyPr/>
        <a:lstStyle/>
        <a:p>
          <a:endParaRPr lang="en-US"/>
        </a:p>
      </dgm:t>
    </dgm:pt>
    <dgm:pt modelId="{445ED233-A0B0-4735-AEA7-950F24275610}" type="sibTrans" cxnId="{CCD3D1BF-4601-450F-AFAD-132590DFE7C3}">
      <dgm:prSet/>
      <dgm:spPr/>
      <dgm:t>
        <a:bodyPr/>
        <a:lstStyle/>
        <a:p>
          <a:endParaRPr lang="en-US"/>
        </a:p>
      </dgm:t>
    </dgm:pt>
    <dgm:pt modelId="{89356D1F-3D26-4010-8BB2-108998AC7E7D}">
      <dgm:prSet/>
      <dgm:spPr/>
      <dgm:t>
        <a:bodyPr/>
        <a:lstStyle/>
        <a:p>
          <a:r>
            <a:rPr lang="es-ES" dirty="0"/>
            <a:t>Este conjunto de procedimientos generales permitió estructurar y preparar los datos para su análisis posterior, asegurando una mayor consistencia y calidad de la información disponible.</a:t>
          </a:r>
          <a:endParaRPr lang="en-US" dirty="0"/>
        </a:p>
      </dgm:t>
    </dgm:pt>
    <dgm:pt modelId="{8368D626-14DF-4F50-928C-2F020597907E}" type="parTrans" cxnId="{8AF7A4AC-7B41-4590-9C2D-266FA736EE1F}">
      <dgm:prSet/>
      <dgm:spPr/>
      <dgm:t>
        <a:bodyPr/>
        <a:lstStyle/>
        <a:p>
          <a:endParaRPr lang="en-US"/>
        </a:p>
      </dgm:t>
    </dgm:pt>
    <dgm:pt modelId="{A68BC5FB-7BA5-41C8-AB85-14ECD544FCA3}" type="sibTrans" cxnId="{8AF7A4AC-7B41-4590-9C2D-266FA736EE1F}">
      <dgm:prSet/>
      <dgm:spPr/>
      <dgm:t>
        <a:bodyPr/>
        <a:lstStyle/>
        <a:p>
          <a:endParaRPr lang="en-US"/>
        </a:p>
      </dgm:t>
    </dgm:pt>
    <dgm:pt modelId="{C358B7A5-B6B5-425A-BF2A-197290CD6A8B}" type="pres">
      <dgm:prSet presAssocID="{43783BFC-AE45-40C5-AF60-7203BB6C6EDA}" presName="diagram" presStyleCnt="0">
        <dgm:presLayoutVars>
          <dgm:dir/>
          <dgm:resizeHandles val="exact"/>
        </dgm:presLayoutVars>
      </dgm:prSet>
      <dgm:spPr/>
    </dgm:pt>
    <dgm:pt modelId="{3F4AA3C1-2E48-4972-AA20-0521E5F74872}" type="pres">
      <dgm:prSet presAssocID="{82C9B43A-5D12-4FDE-9184-A3CB2B148B72}" presName="node" presStyleLbl="node1" presStyleIdx="0" presStyleCnt="8">
        <dgm:presLayoutVars>
          <dgm:bulletEnabled val="1"/>
        </dgm:presLayoutVars>
      </dgm:prSet>
      <dgm:spPr/>
    </dgm:pt>
    <dgm:pt modelId="{D0CBBC0D-1D06-4A80-A108-E5BEB4C57340}" type="pres">
      <dgm:prSet presAssocID="{09C5A2F3-BF60-4E15-A5CA-10F15816FDF0}" presName="sibTrans" presStyleCnt="0"/>
      <dgm:spPr/>
    </dgm:pt>
    <dgm:pt modelId="{96053A66-A518-40CB-A47E-D26FD9C15CC8}" type="pres">
      <dgm:prSet presAssocID="{826B8987-EFDC-4FC1-9711-E9CFB5E40DCA}" presName="node" presStyleLbl="node1" presStyleIdx="1" presStyleCnt="8">
        <dgm:presLayoutVars>
          <dgm:bulletEnabled val="1"/>
        </dgm:presLayoutVars>
      </dgm:prSet>
      <dgm:spPr/>
    </dgm:pt>
    <dgm:pt modelId="{94419FBA-232D-432F-852C-693BF43D2CE7}" type="pres">
      <dgm:prSet presAssocID="{0E506A67-069D-4969-9841-2EBF20862E39}" presName="sibTrans" presStyleCnt="0"/>
      <dgm:spPr/>
    </dgm:pt>
    <dgm:pt modelId="{35DC6A08-300D-4B5E-B31B-DF94FA5C6E0B}" type="pres">
      <dgm:prSet presAssocID="{50649A52-9FA2-43B0-A99B-F8FDC833A8FA}" presName="node" presStyleLbl="node1" presStyleIdx="2" presStyleCnt="8">
        <dgm:presLayoutVars>
          <dgm:bulletEnabled val="1"/>
        </dgm:presLayoutVars>
      </dgm:prSet>
      <dgm:spPr/>
    </dgm:pt>
    <dgm:pt modelId="{8A7CD903-1CD9-4AF0-80F3-C58BE3741D51}" type="pres">
      <dgm:prSet presAssocID="{29992696-3603-4B73-BE20-D5DA4D56274B}" presName="sibTrans" presStyleCnt="0"/>
      <dgm:spPr/>
    </dgm:pt>
    <dgm:pt modelId="{7157F0ED-BD26-4767-912D-A92FC47A9AAE}" type="pres">
      <dgm:prSet presAssocID="{0CBA2892-1DC1-463D-9920-3052BF615EB7}" presName="node" presStyleLbl="node1" presStyleIdx="3" presStyleCnt="8">
        <dgm:presLayoutVars>
          <dgm:bulletEnabled val="1"/>
        </dgm:presLayoutVars>
      </dgm:prSet>
      <dgm:spPr/>
    </dgm:pt>
    <dgm:pt modelId="{085F1D1F-711F-4DED-8727-425723A944DB}" type="pres">
      <dgm:prSet presAssocID="{C169F45C-5DD2-4C14-A341-B26B37C4470C}" presName="sibTrans" presStyleCnt="0"/>
      <dgm:spPr/>
    </dgm:pt>
    <dgm:pt modelId="{F142D1BF-6983-4B8B-97A4-40DD1E6AA85E}" type="pres">
      <dgm:prSet presAssocID="{C65A5680-1496-4BE2-9F35-CEC1A7BDED48}" presName="node" presStyleLbl="node1" presStyleIdx="4" presStyleCnt="8">
        <dgm:presLayoutVars>
          <dgm:bulletEnabled val="1"/>
        </dgm:presLayoutVars>
      </dgm:prSet>
      <dgm:spPr/>
    </dgm:pt>
    <dgm:pt modelId="{A395D41C-5454-49F6-AAB4-5916B871B097}" type="pres">
      <dgm:prSet presAssocID="{7C5CE1E1-1E81-4530-812F-47F6C86CA4B5}" presName="sibTrans" presStyleCnt="0"/>
      <dgm:spPr/>
    </dgm:pt>
    <dgm:pt modelId="{3FF5DC5F-A41F-4075-BB58-AE1CF7034CF3}" type="pres">
      <dgm:prSet presAssocID="{BBB743FE-01BD-46FA-A858-8ED118F0AB13}" presName="node" presStyleLbl="node1" presStyleIdx="5" presStyleCnt="8">
        <dgm:presLayoutVars>
          <dgm:bulletEnabled val="1"/>
        </dgm:presLayoutVars>
      </dgm:prSet>
      <dgm:spPr/>
    </dgm:pt>
    <dgm:pt modelId="{7D9B811A-ABD8-40AC-94F7-7FB423338A16}" type="pres">
      <dgm:prSet presAssocID="{78056AE0-00B9-4190-8F4A-330E7C7C3571}" presName="sibTrans" presStyleCnt="0"/>
      <dgm:spPr/>
    </dgm:pt>
    <dgm:pt modelId="{6ED1B816-CB60-4DC0-9A70-57500AFFC017}" type="pres">
      <dgm:prSet presAssocID="{266D91AB-ADDD-4C5D-A92A-FF52F7964201}" presName="node" presStyleLbl="node1" presStyleIdx="6" presStyleCnt="8">
        <dgm:presLayoutVars>
          <dgm:bulletEnabled val="1"/>
        </dgm:presLayoutVars>
      </dgm:prSet>
      <dgm:spPr/>
    </dgm:pt>
    <dgm:pt modelId="{2DD8352C-CC9C-4C3D-8881-2B03C013A99F}" type="pres">
      <dgm:prSet presAssocID="{0BD37056-A302-467D-B010-7CF5BCB4C6F5}" presName="sibTrans" presStyleCnt="0"/>
      <dgm:spPr/>
    </dgm:pt>
    <dgm:pt modelId="{8F53E771-9CEF-4AE2-9183-8B679468BFED}" type="pres">
      <dgm:prSet presAssocID="{89356D1F-3D26-4010-8BB2-108998AC7E7D}" presName="node" presStyleLbl="node1" presStyleIdx="7" presStyleCnt="8">
        <dgm:presLayoutVars>
          <dgm:bulletEnabled val="1"/>
        </dgm:presLayoutVars>
      </dgm:prSet>
      <dgm:spPr/>
    </dgm:pt>
  </dgm:ptLst>
  <dgm:cxnLst>
    <dgm:cxn modelId="{13C18301-76C6-445E-87CC-B846F0DBA067}" srcId="{43783BFC-AE45-40C5-AF60-7203BB6C6EDA}" destId="{0CBA2892-1DC1-463D-9920-3052BF615EB7}" srcOrd="3" destOrd="0" parTransId="{3651FFA1-1221-4F67-8BC3-19CB5C4CAB57}" sibTransId="{C169F45C-5DD2-4C14-A341-B26B37C4470C}"/>
    <dgm:cxn modelId="{87889403-F878-46A5-9F2C-4DBA63641BEB}" type="presOf" srcId="{89356D1F-3D26-4010-8BB2-108998AC7E7D}" destId="{8F53E771-9CEF-4AE2-9183-8B679468BFED}" srcOrd="0" destOrd="0" presId="urn:microsoft.com/office/officeart/2005/8/layout/default"/>
    <dgm:cxn modelId="{19CE880C-B392-4A47-8E22-3DFD0B23E022}" type="presOf" srcId="{DDF733E5-9A40-4D3D-96E3-E38511C4EBD2}" destId="{96053A66-A518-40CB-A47E-D26FD9C15CC8}" srcOrd="0" destOrd="1" presId="urn:microsoft.com/office/officeart/2005/8/layout/default"/>
    <dgm:cxn modelId="{76709F10-3544-4B9E-B9BC-F92F65CC0799}" type="presOf" srcId="{A166A74D-A60C-42D6-AE7D-DF972A6FA2A9}" destId="{3FF5DC5F-A41F-4075-BB58-AE1CF7034CF3}" srcOrd="0" destOrd="1" presId="urn:microsoft.com/office/officeart/2005/8/layout/default"/>
    <dgm:cxn modelId="{78888B16-E813-4641-8D99-923805ADDB04}" srcId="{C65A5680-1496-4BE2-9F35-CEC1A7BDED48}" destId="{4463E5DE-13A7-42BA-B1A5-209833B4DA2E}" srcOrd="0" destOrd="0" parTransId="{DEFACD12-9252-49BA-BB55-C6F38925D8DA}" sibTransId="{50F03EAE-2D75-4CC6-AA5E-3B592BF55871}"/>
    <dgm:cxn modelId="{AF73541B-A803-44DC-B973-2CB17F127828}" srcId="{50649A52-9FA2-43B0-A99B-F8FDC833A8FA}" destId="{90E09DCE-2A72-4BCE-A8F6-264B6457520F}" srcOrd="0" destOrd="0" parTransId="{F8E89F28-B0BD-4624-AFF9-81944E06B627}" sibTransId="{D171643F-20EA-480D-86DB-5105D6645188}"/>
    <dgm:cxn modelId="{0441BE29-6B59-446B-ACF1-212738820B71}" type="presOf" srcId="{266D91AB-ADDD-4C5D-A92A-FF52F7964201}" destId="{6ED1B816-CB60-4DC0-9A70-57500AFFC017}" srcOrd="0" destOrd="0" presId="urn:microsoft.com/office/officeart/2005/8/layout/default"/>
    <dgm:cxn modelId="{825BD32C-087B-42E3-8404-6E35627AA356}" type="presOf" srcId="{50649A52-9FA2-43B0-A99B-F8FDC833A8FA}" destId="{35DC6A08-300D-4B5E-B31B-DF94FA5C6E0B}" srcOrd="0" destOrd="0" presId="urn:microsoft.com/office/officeart/2005/8/layout/default"/>
    <dgm:cxn modelId="{6A579533-0B7F-4614-BF9B-88483B82A2A6}" type="presOf" srcId="{C65A5680-1496-4BE2-9F35-CEC1A7BDED48}" destId="{F142D1BF-6983-4B8B-97A4-40DD1E6AA85E}" srcOrd="0" destOrd="0" presId="urn:microsoft.com/office/officeart/2005/8/layout/default"/>
    <dgm:cxn modelId="{568E1041-C75C-413D-AF97-7F92F3829CB6}" type="presOf" srcId="{909FEA37-4D14-4EC5-9987-C62EF262F17D}" destId="{7157F0ED-BD26-4767-912D-A92FC47A9AAE}" srcOrd="0" destOrd="1" presId="urn:microsoft.com/office/officeart/2005/8/layout/default"/>
    <dgm:cxn modelId="{E9919643-8E21-4ABB-9011-4240EE690791}" srcId="{826B8987-EFDC-4FC1-9711-E9CFB5E40DCA}" destId="{DDF733E5-9A40-4D3D-96E3-E38511C4EBD2}" srcOrd="0" destOrd="0" parTransId="{5E405D61-1719-4CAF-BADD-3634B7A4E3FE}" sibTransId="{74DC5945-6383-44D1-A23A-CE062CDA7B9F}"/>
    <dgm:cxn modelId="{B782AF67-AE5E-464B-8FDC-D2D002208803}" srcId="{43783BFC-AE45-40C5-AF60-7203BB6C6EDA}" destId="{BBB743FE-01BD-46FA-A858-8ED118F0AB13}" srcOrd="5" destOrd="0" parTransId="{92E74982-5784-4DAF-B6EB-B396756C21E8}" sibTransId="{78056AE0-00B9-4190-8F4A-330E7C7C3571}"/>
    <dgm:cxn modelId="{88EE8E51-1D6A-40C2-A2C7-155A7FE845A5}" type="presOf" srcId="{43783BFC-AE45-40C5-AF60-7203BB6C6EDA}" destId="{C358B7A5-B6B5-425A-BF2A-197290CD6A8B}" srcOrd="0" destOrd="0" presId="urn:microsoft.com/office/officeart/2005/8/layout/default"/>
    <dgm:cxn modelId="{DF3CBD78-D60E-47AA-980E-3C8FA3CE9B64}" type="presOf" srcId="{BBB743FE-01BD-46FA-A858-8ED118F0AB13}" destId="{3FF5DC5F-A41F-4075-BB58-AE1CF7034CF3}" srcOrd="0" destOrd="0" presId="urn:microsoft.com/office/officeart/2005/8/layout/default"/>
    <dgm:cxn modelId="{490B967A-E2AE-4FDB-8F5B-212DDE0C55E4}" srcId="{BBB743FE-01BD-46FA-A858-8ED118F0AB13}" destId="{A166A74D-A60C-42D6-AE7D-DF972A6FA2A9}" srcOrd="0" destOrd="0" parTransId="{6EB651C4-1A7C-460E-8462-DCAC15ECDA3E}" sibTransId="{81DAE479-4F96-4D69-BAB2-3CFC5045EA93}"/>
    <dgm:cxn modelId="{00193684-C8EF-4840-A284-4EE5B22C9824}" srcId="{43783BFC-AE45-40C5-AF60-7203BB6C6EDA}" destId="{50649A52-9FA2-43B0-A99B-F8FDC833A8FA}" srcOrd="2" destOrd="0" parTransId="{A84BAD76-3D74-4363-BA3B-63B6B2783F93}" sibTransId="{29992696-3603-4B73-BE20-D5DA4D56274B}"/>
    <dgm:cxn modelId="{4847EC8D-D638-49F8-BFE7-BA468CE9396D}" type="presOf" srcId="{0CBA2892-1DC1-463D-9920-3052BF615EB7}" destId="{7157F0ED-BD26-4767-912D-A92FC47A9AAE}" srcOrd="0" destOrd="0" presId="urn:microsoft.com/office/officeart/2005/8/layout/default"/>
    <dgm:cxn modelId="{9DC12E90-5335-4EDD-923E-2D91F0CBE828}" srcId="{43783BFC-AE45-40C5-AF60-7203BB6C6EDA}" destId="{826B8987-EFDC-4FC1-9711-E9CFB5E40DCA}" srcOrd="1" destOrd="0" parTransId="{7C3A45D6-7A70-4194-B93D-B1B660FE6B17}" sibTransId="{0E506A67-069D-4969-9841-2EBF20862E39}"/>
    <dgm:cxn modelId="{8AF7A4AC-7B41-4590-9C2D-266FA736EE1F}" srcId="{43783BFC-AE45-40C5-AF60-7203BB6C6EDA}" destId="{89356D1F-3D26-4010-8BB2-108998AC7E7D}" srcOrd="7" destOrd="0" parTransId="{8368D626-14DF-4F50-928C-2F020597907E}" sibTransId="{A68BC5FB-7BA5-41C8-AB85-14ECD544FCA3}"/>
    <dgm:cxn modelId="{BFB37DB6-6D59-4205-A337-3D0765989EA2}" srcId="{43783BFC-AE45-40C5-AF60-7203BB6C6EDA}" destId="{C65A5680-1496-4BE2-9F35-CEC1A7BDED48}" srcOrd="4" destOrd="0" parTransId="{EF54D4E8-5219-419A-AB57-9754B1DF6602}" sibTransId="{7C5CE1E1-1E81-4530-812F-47F6C86CA4B5}"/>
    <dgm:cxn modelId="{84E7BEBA-E407-469E-BF5D-1B287E47393E}" type="presOf" srcId="{82C9B43A-5D12-4FDE-9184-A3CB2B148B72}" destId="{3F4AA3C1-2E48-4972-AA20-0521E5F74872}" srcOrd="0" destOrd="0" presId="urn:microsoft.com/office/officeart/2005/8/layout/default"/>
    <dgm:cxn modelId="{CCD3D1BF-4601-450F-AFAD-132590DFE7C3}" srcId="{266D91AB-ADDD-4C5D-A92A-FF52F7964201}" destId="{63936940-E1CA-42BD-BAA4-AE2BA417B75D}" srcOrd="0" destOrd="0" parTransId="{400B39A0-726B-496E-BFF8-E013EA7262F5}" sibTransId="{445ED233-A0B0-4735-AEA7-950F24275610}"/>
    <dgm:cxn modelId="{A18CA9C0-7078-4F27-91CF-E4BB9EC14E64}" type="presOf" srcId="{63936940-E1CA-42BD-BAA4-AE2BA417B75D}" destId="{6ED1B816-CB60-4DC0-9A70-57500AFFC017}" srcOrd="0" destOrd="1" presId="urn:microsoft.com/office/officeart/2005/8/layout/default"/>
    <dgm:cxn modelId="{255CEEC7-D3E1-432C-AA7E-FCC3873204E8}" type="presOf" srcId="{826B8987-EFDC-4FC1-9711-E9CFB5E40DCA}" destId="{96053A66-A518-40CB-A47E-D26FD9C15CC8}" srcOrd="0" destOrd="0" presId="urn:microsoft.com/office/officeart/2005/8/layout/default"/>
    <dgm:cxn modelId="{197DD4D3-0586-441C-B6CB-2F26E42423E9}" type="presOf" srcId="{90E09DCE-2A72-4BCE-A8F6-264B6457520F}" destId="{35DC6A08-300D-4B5E-B31B-DF94FA5C6E0B}" srcOrd="0" destOrd="1" presId="urn:microsoft.com/office/officeart/2005/8/layout/default"/>
    <dgm:cxn modelId="{FF0893DB-DA12-4E29-B582-C82999A79676}" srcId="{0CBA2892-1DC1-463D-9920-3052BF615EB7}" destId="{909FEA37-4D14-4EC5-9987-C62EF262F17D}" srcOrd="0" destOrd="0" parTransId="{10417199-A0AA-4EF5-A770-4DF4941068B9}" sibTransId="{BCC36CDE-E80D-4FB5-BAB2-DA72E5394BC8}"/>
    <dgm:cxn modelId="{F8C329EA-29FC-4F86-A21E-382D17D7F9F9}" srcId="{43783BFC-AE45-40C5-AF60-7203BB6C6EDA}" destId="{266D91AB-ADDD-4C5D-A92A-FF52F7964201}" srcOrd="6" destOrd="0" parTransId="{6E3D8320-791B-4687-BB7D-B4814760B052}" sibTransId="{0BD37056-A302-467D-B010-7CF5BCB4C6F5}"/>
    <dgm:cxn modelId="{9CCE46EA-EAF8-4BDC-82AF-BB71C395EC51}" srcId="{43783BFC-AE45-40C5-AF60-7203BB6C6EDA}" destId="{82C9B43A-5D12-4FDE-9184-A3CB2B148B72}" srcOrd="0" destOrd="0" parTransId="{68B0D937-1399-4343-8E4B-D5DC0CAF734F}" sibTransId="{09C5A2F3-BF60-4E15-A5CA-10F15816FDF0}"/>
    <dgm:cxn modelId="{F47FC7EF-33AB-41D9-8840-544A3AC13120}" type="presOf" srcId="{4463E5DE-13A7-42BA-B1A5-209833B4DA2E}" destId="{F142D1BF-6983-4B8B-97A4-40DD1E6AA85E}" srcOrd="0" destOrd="1" presId="urn:microsoft.com/office/officeart/2005/8/layout/default"/>
    <dgm:cxn modelId="{117D6A0B-75B7-4E83-97B7-DD6A6E693520}" type="presParOf" srcId="{C358B7A5-B6B5-425A-BF2A-197290CD6A8B}" destId="{3F4AA3C1-2E48-4972-AA20-0521E5F74872}" srcOrd="0" destOrd="0" presId="urn:microsoft.com/office/officeart/2005/8/layout/default"/>
    <dgm:cxn modelId="{CB43BBCA-D9B4-4900-88F3-2ACFDD7BE6F1}" type="presParOf" srcId="{C358B7A5-B6B5-425A-BF2A-197290CD6A8B}" destId="{D0CBBC0D-1D06-4A80-A108-E5BEB4C57340}" srcOrd="1" destOrd="0" presId="urn:microsoft.com/office/officeart/2005/8/layout/default"/>
    <dgm:cxn modelId="{BBE2416C-5DA9-40A1-9A95-867048C97F78}" type="presParOf" srcId="{C358B7A5-B6B5-425A-BF2A-197290CD6A8B}" destId="{96053A66-A518-40CB-A47E-D26FD9C15CC8}" srcOrd="2" destOrd="0" presId="urn:microsoft.com/office/officeart/2005/8/layout/default"/>
    <dgm:cxn modelId="{3F739942-EF5E-4E9D-B8E2-C2AAB0CF8A45}" type="presParOf" srcId="{C358B7A5-B6B5-425A-BF2A-197290CD6A8B}" destId="{94419FBA-232D-432F-852C-693BF43D2CE7}" srcOrd="3" destOrd="0" presId="urn:microsoft.com/office/officeart/2005/8/layout/default"/>
    <dgm:cxn modelId="{9F208C4A-83AE-42AB-93C8-E3292605BF78}" type="presParOf" srcId="{C358B7A5-B6B5-425A-BF2A-197290CD6A8B}" destId="{35DC6A08-300D-4B5E-B31B-DF94FA5C6E0B}" srcOrd="4" destOrd="0" presId="urn:microsoft.com/office/officeart/2005/8/layout/default"/>
    <dgm:cxn modelId="{D8E8340C-8331-43E6-80F0-2037407FCE7B}" type="presParOf" srcId="{C358B7A5-B6B5-425A-BF2A-197290CD6A8B}" destId="{8A7CD903-1CD9-4AF0-80F3-C58BE3741D51}" srcOrd="5" destOrd="0" presId="urn:microsoft.com/office/officeart/2005/8/layout/default"/>
    <dgm:cxn modelId="{BE77FDAD-C65D-408E-ACB3-24B8E6ECDD22}" type="presParOf" srcId="{C358B7A5-B6B5-425A-BF2A-197290CD6A8B}" destId="{7157F0ED-BD26-4767-912D-A92FC47A9AAE}" srcOrd="6" destOrd="0" presId="urn:microsoft.com/office/officeart/2005/8/layout/default"/>
    <dgm:cxn modelId="{DC21205F-DCE0-4421-BE98-331CED7B8B1D}" type="presParOf" srcId="{C358B7A5-B6B5-425A-BF2A-197290CD6A8B}" destId="{085F1D1F-711F-4DED-8727-425723A944DB}" srcOrd="7" destOrd="0" presId="urn:microsoft.com/office/officeart/2005/8/layout/default"/>
    <dgm:cxn modelId="{AAB83D36-3F6D-4827-BC16-1F836462B438}" type="presParOf" srcId="{C358B7A5-B6B5-425A-BF2A-197290CD6A8B}" destId="{F142D1BF-6983-4B8B-97A4-40DD1E6AA85E}" srcOrd="8" destOrd="0" presId="urn:microsoft.com/office/officeart/2005/8/layout/default"/>
    <dgm:cxn modelId="{5EEF6F4E-5A55-4777-8844-2DBA985A8A59}" type="presParOf" srcId="{C358B7A5-B6B5-425A-BF2A-197290CD6A8B}" destId="{A395D41C-5454-49F6-AAB4-5916B871B097}" srcOrd="9" destOrd="0" presId="urn:microsoft.com/office/officeart/2005/8/layout/default"/>
    <dgm:cxn modelId="{5301D0C3-E91E-4DBA-84B9-98087382C27D}" type="presParOf" srcId="{C358B7A5-B6B5-425A-BF2A-197290CD6A8B}" destId="{3FF5DC5F-A41F-4075-BB58-AE1CF7034CF3}" srcOrd="10" destOrd="0" presId="urn:microsoft.com/office/officeart/2005/8/layout/default"/>
    <dgm:cxn modelId="{B9C4BA5D-4F8F-47A0-9D78-F042B16F3368}" type="presParOf" srcId="{C358B7A5-B6B5-425A-BF2A-197290CD6A8B}" destId="{7D9B811A-ABD8-40AC-94F7-7FB423338A16}" srcOrd="11" destOrd="0" presId="urn:microsoft.com/office/officeart/2005/8/layout/default"/>
    <dgm:cxn modelId="{C7953EE5-E8DA-4F88-85C0-8AAE09BA6BF0}" type="presParOf" srcId="{C358B7A5-B6B5-425A-BF2A-197290CD6A8B}" destId="{6ED1B816-CB60-4DC0-9A70-57500AFFC017}" srcOrd="12" destOrd="0" presId="urn:microsoft.com/office/officeart/2005/8/layout/default"/>
    <dgm:cxn modelId="{FC371BB3-4909-44FF-8B63-12455E4ABE94}" type="presParOf" srcId="{C358B7A5-B6B5-425A-BF2A-197290CD6A8B}" destId="{2DD8352C-CC9C-4C3D-8881-2B03C013A99F}" srcOrd="13" destOrd="0" presId="urn:microsoft.com/office/officeart/2005/8/layout/default"/>
    <dgm:cxn modelId="{3F0288C7-7871-4110-9F72-1BA78A0E3183}" type="presParOf" srcId="{C358B7A5-B6B5-425A-BF2A-197290CD6A8B}" destId="{8F53E771-9CEF-4AE2-9183-8B679468BFED}"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4AA3C1-2E48-4972-AA20-0521E5F74872}">
      <dsp:nvSpPr>
        <dsp:cNvPr id="0" name=""/>
        <dsp:cNvSpPr/>
      </dsp:nvSpPr>
      <dsp:spPr>
        <a:xfrm>
          <a:off x="1129280" y="301"/>
          <a:ext cx="2640216" cy="158413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a:t>He llevado a cabo una serie de transformaciones y pasos de limpieza de datos para preparar un dataset de perfumes para su análisis:</a:t>
          </a:r>
          <a:endParaRPr lang="en-US" sz="1400" kern="1200"/>
        </a:p>
      </dsp:txBody>
      <dsp:txXfrm>
        <a:off x="1129280" y="301"/>
        <a:ext cx="2640216" cy="1584130"/>
      </dsp:txXfrm>
    </dsp:sp>
    <dsp:sp modelId="{96053A66-A518-40CB-A47E-D26FD9C15CC8}">
      <dsp:nvSpPr>
        <dsp:cNvPr id="0" name=""/>
        <dsp:cNvSpPr/>
      </dsp:nvSpPr>
      <dsp:spPr>
        <a:xfrm>
          <a:off x="4033519" y="301"/>
          <a:ext cx="2640216" cy="1584130"/>
        </a:xfrm>
        <a:prstGeom prst="rect">
          <a:avLst/>
        </a:prstGeom>
        <a:gradFill rotWithShape="0">
          <a:gsLst>
            <a:gs pos="0">
              <a:schemeClr val="accent5">
                <a:hueOff val="-965506"/>
                <a:satOff val="-2488"/>
                <a:lumOff val="-1681"/>
                <a:alphaOff val="0"/>
                <a:satMod val="103000"/>
                <a:lumMod val="102000"/>
                <a:tint val="94000"/>
              </a:schemeClr>
            </a:gs>
            <a:gs pos="50000">
              <a:schemeClr val="accent5">
                <a:hueOff val="-965506"/>
                <a:satOff val="-2488"/>
                <a:lumOff val="-1681"/>
                <a:alphaOff val="0"/>
                <a:satMod val="110000"/>
                <a:lumMod val="100000"/>
                <a:shade val="100000"/>
              </a:schemeClr>
            </a:gs>
            <a:gs pos="100000">
              <a:schemeClr val="accent5">
                <a:hueOff val="-965506"/>
                <a:satOff val="-2488"/>
                <a:lumOff val="-16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77850">
            <a:lnSpc>
              <a:spcPct val="90000"/>
            </a:lnSpc>
            <a:spcBef>
              <a:spcPct val="0"/>
            </a:spcBef>
            <a:spcAft>
              <a:spcPct val="35000"/>
            </a:spcAft>
            <a:buNone/>
          </a:pPr>
          <a:r>
            <a:rPr lang="es-ES" sz="1300" b="1" kern="1200"/>
            <a:t>Creación de nuevas columnas</a:t>
          </a:r>
          <a:r>
            <a:rPr lang="es-ES" sz="1300" kern="1200"/>
            <a:t>:</a:t>
          </a:r>
          <a:endParaRPr lang="en-US" sz="1300" kern="1200"/>
        </a:p>
        <a:p>
          <a:pPr marL="114300" lvl="1" indent="-114300" algn="l" defTabSz="533400">
            <a:lnSpc>
              <a:spcPct val="90000"/>
            </a:lnSpc>
            <a:spcBef>
              <a:spcPct val="0"/>
            </a:spcBef>
            <a:spcAft>
              <a:spcPct val="15000"/>
            </a:spcAft>
            <a:buChar char="•"/>
          </a:pPr>
          <a:r>
            <a:rPr lang="es-ES" sz="1200" kern="1200" dirty="0"/>
            <a:t>Se ha añadido una nueva columna que contiene el país de origen de cada perfume, proporcionando una variable adicional para el análisis.</a:t>
          </a:r>
          <a:endParaRPr lang="en-US" sz="1200" kern="1200" dirty="0"/>
        </a:p>
      </dsp:txBody>
      <dsp:txXfrm>
        <a:off x="4033519" y="301"/>
        <a:ext cx="2640216" cy="1584130"/>
      </dsp:txXfrm>
    </dsp:sp>
    <dsp:sp modelId="{35DC6A08-300D-4B5E-B31B-DF94FA5C6E0B}">
      <dsp:nvSpPr>
        <dsp:cNvPr id="0" name=""/>
        <dsp:cNvSpPr/>
      </dsp:nvSpPr>
      <dsp:spPr>
        <a:xfrm>
          <a:off x="6937757" y="301"/>
          <a:ext cx="2640216" cy="1584130"/>
        </a:xfrm>
        <a:prstGeom prst="rect">
          <a:avLst/>
        </a:prstGeom>
        <a:gradFill rotWithShape="0">
          <a:gsLst>
            <a:gs pos="0">
              <a:schemeClr val="accent5">
                <a:hueOff val="-1931012"/>
                <a:satOff val="-4977"/>
                <a:lumOff val="-3361"/>
                <a:alphaOff val="0"/>
                <a:satMod val="103000"/>
                <a:lumMod val="102000"/>
                <a:tint val="94000"/>
              </a:schemeClr>
            </a:gs>
            <a:gs pos="50000">
              <a:schemeClr val="accent5">
                <a:hueOff val="-1931012"/>
                <a:satOff val="-4977"/>
                <a:lumOff val="-3361"/>
                <a:alphaOff val="0"/>
                <a:satMod val="110000"/>
                <a:lumMod val="100000"/>
                <a:shade val="100000"/>
              </a:schemeClr>
            </a:gs>
            <a:gs pos="100000">
              <a:schemeClr val="accent5">
                <a:hueOff val="-1931012"/>
                <a:satOff val="-4977"/>
                <a:lumOff val="-33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77850">
            <a:lnSpc>
              <a:spcPct val="90000"/>
            </a:lnSpc>
            <a:spcBef>
              <a:spcPct val="0"/>
            </a:spcBef>
            <a:spcAft>
              <a:spcPct val="35000"/>
            </a:spcAft>
            <a:buNone/>
          </a:pPr>
          <a:r>
            <a:rPr lang="es-ES" sz="1300" b="1" kern="1200"/>
            <a:t>Eliminación de filas con valores faltantes</a:t>
          </a:r>
          <a:r>
            <a:rPr lang="es-ES" sz="1300" kern="1200"/>
            <a:t>:</a:t>
          </a:r>
          <a:endParaRPr lang="en-US" sz="1300" kern="1200"/>
        </a:p>
        <a:p>
          <a:pPr marL="114300" lvl="1" indent="-114300" algn="l" defTabSz="533400">
            <a:lnSpc>
              <a:spcPct val="90000"/>
            </a:lnSpc>
            <a:spcBef>
              <a:spcPct val="0"/>
            </a:spcBef>
            <a:spcAft>
              <a:spcPct val="15000"/>
            </a:spcAft>
            <a:buChar char="•"/>
          </a:pPr>
          <a:r>
            <a:rPr lang="es-ES" sz="1200" kern="1200" dirty="0"/>
            <a:t>Se han eliminado las filas que contenían valores nulos en columnas clave, como los acordes principales, para garantizar la integridad de los datos</a:t>
          </a:r>
          <a:r>
            <a:rPr lang="es-ES" sz="1000" kern="1200" dirty="0"/>
            <a:t>.</a:t>
          </a:r>
          <a:endParaRPr lang="en-US" sz="1000" kern="1200" dirty="0"/>
        </a:p>
      </dsp:txBody>
      <dsp:txXfrm>
        <a:off x="6937757" y="301"/>
        <a:ext cx="2640216" cy="1584130"/>
      </dsp:txXfrm>
    </dsp:sp>
    <dsp:sp modelId="{7157F0ED-BD26-4767-912D-A92FC47A9AAE}">
      <dsp:nvSpPr>
        <dsp:cNvPr id="0" name=""/>
        <dsp:cNvSpPr/>
      </dsp:nvSpPr>
      <dsp:spPr>
        <a:xfrm>
          <a:off x="1129280" y="1848452"/>
          <a:ext cx="2640216" cy="1584130"/>
        </a:xfrm>
        <a:prstGeom prst="rect">
          <a:avLst/>
        </a:prstGeom>
        <a:gradFill rotWithShape="0">
          <a:gsLst>
            <a:gs pos="0">
              <a:schemeClr val="accent5">
                <a:hueOff val="-2896518"/>
                <a:satOff val="-7465"/>
                <a:lumOff val="-5042"/>
                <a:alphaOff val="0"/>
                <a:satMod val="103000"/>
                <a:lumMod val="102000"/>
                <a:tint val="94000"/>
              </a:schemeClr>
            </a:gs>
            <a:gs pos="50000">
              <a:schemeClr val="accent5">
                <a:hueOff val="-2896518"/>
                <a:satOff val="-7465"/>
                <a:lumOff val="-5042"/>
                <a:alphaOff val="0"/>
                <a:satMod val="110000"/>
                <a:lumMod val="100000"/>
                <a:shade val="100000"/>
              </a:schemeClr>
            </a:gs>
            <a:gs pos="100000">
              <a:schemeClr val="accent5">
                <a:hueOff val="-2896518"/>
                <a:satOff val="-7465"/>
                <a:lumOff val="-504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Extracción de valores únicos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Se han extraído valores únicos de varias columnas importantes (como acordes principales, notas superiores, notas medias, notas base, y perfumistas) y se han almacenado en archivos separados para su revisión y análisis detallado.</a:t>
          </a:r>
          <a:endParaRPr lang="en-US" sz="1100" kern="1200"/>
        </a:p>
      </dsp:txBody>
      <dsp:txXfrm>
        <a:off x="1129280" y="1848452"/>
        <a:ext cx="2640216" cy="1584130"/>
      </dsp:txXfrm>
    </dsp:sp>
    <dsp:sp modelId="{F142D1BF-6983-4B8B-97A4-40DD1E6AA85E}">
      <dsp:nvSpPr>
        <dsp:cNvPr id="0" name=""/>
        <dsp:cNvSpPr/>
      </dsp:nvSpPr>
      <dsp:spPr>
        <a:xfrm>
          <a:off x="4033519" y="1848452"/>
          <a:ext cx="2640216" cy="1584130"/>
        </a:xfrm>
        <a:prstGeom prst="rect">
          <a:avLst/>
        </a:prstGeom>
        <a:gradFill rotWithShape="0">
          <a:gsLst>
            <a:gs pos="0">
              <a:schemeClr val="accent5">
                <a:hueOff val="-3862025"/>
                <a:satOff val="-9954"/>
                <a:lumOff val="-6723"/>
                <a:alphaOff val="0"/>
                <a:satMod val="103000"/>
                <a:lumMod val="102000"/>
                <a:tint val="94000"/>
              </a:schemeClr>
            </a:gs>
            <a:gs pos="50000">
              <a:schemeClr val="accent5">
                <a:hueOff val="-3862025"/>
                <a:satOff val="-9954"/>
                <a:lumOff val="-6723"/>
                <a:alphaOff val="0"/>
                <a:satMod val="110000"/>
                <a:lumMod val="100000"/>
                <a:shade val="100000"/>
              </a:schemeClr>
            </a:gs>
            <a:gs pos="100000">
              <a:schemeClr val="accent5">
                <a:hueOff val="-3862025"/>
                <a:satOff val="-9954"/>
                <a:lumOff val="-672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Limpieza de datos textuales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Se han limpiado los datos textuales eliminando caracteres no deseados como corchetes, comas y espacios adicionales, lo que permitió obtener un conjunto de datos más estandarizado y homogéneo.</a:t>
          </a:r>
          <a:endParaRPr lang="en-US" sz="1100" kern="1200"/>
        </a:p>
      </dsp:txBody>
      <dsp:txXfrm>
        <a:off x="4033519" y="1848452"/>
        <a:ext cx="2640216" cy="1584130"/>
      </dsp:txXfrm>
    </dsp:sp>
    <dsp:sp modelId="{3FF5DC5F-A41F-4075-BB58-AE1CF7034CF3}">
      <dsp:nvSpPr>
        <dsp:cNvPr id="0" name=""/>
        <dsp:cNvSpPr/>
      </dsp:nvSpPr>
      <dsp:spPr>
        <a:xfrm>
          <a:off x="6937757" y="1848452"/>
          <a:ext cx="2640216" cy="1584130"/>
        </a:xfrm>
        <a:prstGeom prst="rect">
          <a:avLst/>
        </a:prstGeom>
        <a:gradFill rotWithShape="0">
          <a:gsLst>
            <a:gs pos="0">
              <a:schemeClr val="accent5">
                <a:hueOff val="-4827531"/>
                <a:satOff val="-12442"/>
                <a:lumOff val="-8404"/>
                <a:alphaOff val="0"/>
                <a:satMod val="103000"/>
                <a:lumMod val="102000"/>
                <a:tint val="94000"/>
              </a:schemeClr>
            </a:gs>
            <a:gs pos="50000">
              <a:schemeClr val="accent5">
                <a:hueOff val="-4827531"/>
                <a:satOff val="-12442"/>
                <a:lumOff val="-8404"/>
                <a:alphaOff val="0"/>
                <a:satMod val="110000"/>
                <a:lumMod val="100000"/>
                <a:shade val="100000"/>
              </a:schemeClr>
            </a:gs>
            <a:gs pos="100000">
              <a:schemeClr val="accent5">
                <a:hueOff val="-4827531"/>
                <a:satOff val="-12442"/>
                <a:lumOff val="-84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División de columnas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Algunas columnas que contenían múltiples valores en una sola celda, como los acordes principales o los perfumistas, se han dividido en varias columnas nuevas, lo que facilita un análisis más detallado y específico.</a:t>
          </a:r>
          <a:endParaRPr lang="en-US" sz="1100" kern="1200"/>
        </a:p>
      </dsp:txBody>
      <dsp:txXfrm>
        <a:off x="6937757" y="1848452"/>
        <a:ext cx="2640216" cy="1584130"/>
      </dsp:txXfrm>
    </dsp:sp>
    <dsp:sp modelId="{6ED1B816-CB60-4DC0-9A70-57500AFFC017}">
      <dsp:nvSpPr>
        <dsp:cNvPr id="0" name=""/>
        <dsp:cNvSpPr/>
      </dsp:nvSpPr>
      <dsp:spPr>
        <a:xfrm>
          <a:off x="2581399" y="3696604"/>
          <a:ext cx="2640216" cy="1584130"/>
        </a:xfrm>
        <a:prstGeom prst="rect">
          <a:avLst/>
        </a:prstGeom>
        <a:gradFill rotWithShape="0">
          <a:gsLst>
            <a:gs pos="0">
              <a:schemeClr val="accent5">
                <a:hueOff val="-5793037"/>
                <a:satOff val="-14931"/>
                <a:lumOff val="-10084"/>
                <a:alphaOff val="0"/>
                <a:satMod val="103000"/>
                <a:lumMod val="102000"/>
                <a:tint val="94000"/>
              </a:schemeClr>
            </a:gs>
            <a:gs pos="50000">
              <a:schemeClr val="accent5">
                <a:hueOff val="-5793037"/>
                <a:satOff val="-14931"/>
                <a:lumOff val="-10084"/>
                <a:alphaOff val="0"/>
                <a:satMod val="110000"/>
                <a:lumMod val="100000"/>
                <a:shade val="100000"/>
              </a:schemeClr>
            </a:gs>
            <a:gs pos="100000">
              <a:schemeClr val="accent5">
                <a:hueOff val="-5793037"/>
                <a:satOff val="-14931"/>
                <a:lumOff val="-1008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s-ES" sz="1400" b="1" kern="1200"/>
            <a:t>Creación de nuevas variables a partir de datos existentes</a:t>
          </a:r>
          <a:r>
            <a:rPr lang="es-ES" sz="1400" kern="1200"/>
            <a:t>:</a:t>
          </a:r>
          <a:endParaRPr lang="en-US" sz="1400" kern="1200"/>
        </a:p>
        <a:p>
          <a:pPr marL="57150" lvl="1" indent="-57150" algn="l" defTabSz="488950">
            <a:lnSpc>
              <a:spcPct val="90000"/>
            </a:lnSpc>
            <a:spcBef>
              <a:spcPct val="0"/>
            </a:spcBef>
            <a:spcAft>
              <a:spcPct val="15000"/>
            </a:spcAft>
            <a:buChar char="•"/>
          </a:pPr>
          <a:r>
            <a:rPr lang="es-ES" sz="1100" kern="1200"/>
            <a:t>A partir de las columnas originales, se han creado nuevas variables que dividen la información compleja, como la lista de perfumistas, en componentes más manejables (por ejemplo, asignando un perfumista principal y un secundario).</a:t>
          </a:r>
          <a:endParaRPr lang="en-US" sz="1100" kern="1200"/>
        </a:p>
      </dsp:txBody>
      <dsp:txXfrm>
        <a:off x="2581399" y="3696604"/>
        <a:ext cx="2640216" cy="1584130"/>
      </dsp:txXfrm>
    </dsp:sp>
    <dsp:sp modelId="{8F53E771-9CEF-4AE2-9183-8B679468BFED}">
      <dsp:nvSpPr>
        <dsp:cNvPr id="0" name=""/>
        <dsp:cNvSpPr/>
      </dsp:nvSpPr>
      <dsp:spPr>
        <a:xfrm>
          <a:off x="5485638" y="3696604"/>
          <a:ext cx="2640216" cy="1584130"/>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kern="1200" dirty="0"/>
            <a:t>Este conjunto de procedimientos generales permitió estructurar y preparar los datos para su análisis posterior, asegurando una mayor consistencia y calidad de la información disponible.</a:t>
          </a:r>
          <a:endParaRPr lang="en-US" sz="1400" kern="1200" dirty="0"/>
        </a:p>
      </dsp:txBody>
      <dsp:txXfrm>
        <a:off x="5485638" y="3696604"/>
        <a:ext cx="2640216" cy="158413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B07208-CE13-4AD7-9B57-43E52DBDF2E3}" type="datetimeFigureOut">
              <a:rPr lang="es-ES" smtClean="0"/>
              <a:t>20/09/2024</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4C13F-D4D0-44BB-997E-DD0AEB1B7C6E}" type="slidenum">
              <a:rPr lang="es-ES" smtClean="0"/>
              <a:t>‹#›</a:t>
            </a:fld>
            <a:endParaRPr lang="es-ES"/>
          </a:p>
        </p:txBody>
      </p:sp>
    </p:spTree>
    <p:extLst>
      <p:ext uri="{BB962C8B-B14F-4D97-AF65-F5344CB8AC3E}">
        <p14:creationId xmlns:p14="http://schemas.microsoft.com/office/powerpoint/2010/main" val="4139384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9944C13F-D4D0-44BB-997E-DD0AEB1B7C6E}" type="slidenum">
              <a:rPr lang="es-ES" smtClean="0"/>
              <a:t>11</a:t>
            </a:fld>
            <a:endParaRPr lang="es-ES"/>
          </a:p>
        </p:txBody>
      </p:sp>
    </p:spTree>
    <p:extLst>
      <p:ext uri="{BB962C8B-B14F-4D97-AF65-F5344CB8AC3E}">
        <p14:creationId xmlns:p14="http://schemas.microsoft.com/office/powerpoint/2010/main" val="4290182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7CF9-4444-B577-8BB6-03826D06F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
          </a:p>
        </p:txBody>
      </p:sp>
      <p:sp>
        <p:nvSpPr>
          <p:cNvPr id="3" name="Subtitle 2">
            <a:extLst>
              <a:ext uri="{FF2B5EF4-FFF2-40B4-BE49-F238E27FC236}">
                <a16:creationId xmlns:a16="http://schemas.microsoft.com/office/drawing/2014/main" id="{D0AFE7B7-C8C6-E3B2-1072-EFD636EC61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0B431980-7561-FD77-1584-C35D920D9BD5}"/>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5" name="Footer Placeholder 4">
            <a:extLst>
              <a:ext uri="{FF2B5EF4-FFF2-40B4-BE49-F238E27FC236}">
                <a16:creationId xmlns:a16="http://schemas.microsoft.com/office/drawing/2014/main" id="{BBF45D30-0975-660F-85FD-0170D00E2A98}"/>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8915FCDF-66CC-4627-237B-B1488938124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79131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A11B3-2113-AE62-5D1B-776397529922}"/>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572335EE-917B-AC58-557B-ABF2070061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2D27A116-8CB4-16CF-AC5E-0EACD44A3775}"/>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5" name="Footer Placeholder 4">
            <a:extLst>
              <a:ext uri="{FF2B5EF4-FFF2-40B4-BE49-F238E27FC236}">
                <a16:creationId xmlns:a16="http://schemas.microsoft.com/office/drawing/2014/main" id="{300C58C9-F0F4-AA49-FDD4-3B9BA546AA8F}"/>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085A705-19E5-33E1-B0E8-68F2C5FEA6E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83524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15E14B-3E8E-08FE-94AD-7F2976F092B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82E43F2D-560E-9CF3-37CF-3DD6DA4135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E4E94999-91CE-1C5C-B99C-4A1CE4959519}"/>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5" name="Footer Placeholder 4">
            <a:extLst>
              <a:ext uri="{FF2B5EF4-FFF2-40B4-BE49-F238E27FC236}">
                <a16:creationId xmlns:a16="http://schemas.microsoft.com/office/drawing/2014/main" id="{DB7227B2-B802-0209-B821-A4F8B0097982}"/>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027364AC-20B6-515D-899F-7297FB182BB5}"/>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071894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11C0-E2F7-468A-D266-0484D341BAC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76D0FF7F-52F9-059F-5E11-7AE337A5F0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3F6F4C7-9EEA-18DD-6CFA-36E004E08D3D}"/>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5" name="Footer Placeholder 4">
            <a:extLst>
              <a:ext uri="{FF2B5EF4-FFF2-40B4-BE49-F238E27FC236}">
                <a16:creationId xmlns:a16="http://schemas.microsoft.com/office/drawing/2014/main" id="{66D603A1-5306-3CF4-15DE-09B151EA34E6}"/>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67A5D810-FD8A-5B9F-37C8-761F7982C596}"/>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828847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001E-D93C-A18F-1E70-E6CC0DFDAE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EA292956-DA0D-29C9-0388-DEE15A2CE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C62771-6F56-CED2-CA26-BFDF2CD714E9}"/>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5" name="Footer Placeholder 4">
            <a:extLst>
              <a:ext uri="{FF2B5EF4-FFF2-40B4-BE49-F238E27FC236}">
                <a16:creationId xmlns:a16="http://schemas.microsoft.com/office/drawing/2014/main" id="{2B6BD9F8-A404-49A1-2290-BC1CA94EB05E}"/>
              </a:ext>
            </a:extLst>
          </p:cNvPr>
          <p:cNvSpPr>
            <a:spLocks noGrp="1"/>
          </p:cNvSpPr>
          <p:nvPr>
            <p:ph type="ftr" sz="quarter" idx="11"/>
          </p:nvPr>
        </p:nvSpPr>
        <p:spPr/>
        <p:txBody>
          <a:bodyPr/>
          <a:lstStyle/>
          <a:p>
            <a:endParaRPr lang="es-ES"/>
          </a:p>
        </p:txBody>
      </p:sp>
      <p:sp>
        <p:nvSpPr>
          <p:cNvPr id="6" name="Slide Number Placeholder 5">
            <a:extLst>
              <a:ext uri="{FF2B5EF4-FFF2-40B4-BE49-F238E27FC236}">
                <a16:creationId xmlns:a16="http://schemas.microsoft.com/office/drawing/2014/main" id="{AC39E113-8201-A800-C735-17C503BE820A}"/>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734867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98C00-06EF-0E35-FB14-52FF0C892FB5}"/>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84BFDFDD-2A9F-29FA-E12D-CB2A049260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FB9FBED6-86FB-631D-8240-B30EB10A5A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6FF7054B-7121-0898-C7D0-80066CD92864}"/>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6" name="Footer Placeholder 5">
            <a:extLst>
              <a:ext uri="{FF2B5EF4-FFF2-40B4-BE49-F238E27FC236}">
                <a16:creationId xmlns:a16="http://schemas.microsoft.com/office/drawing/2014/main" id="{EE231ADA-B2EA-055B-5ED8-7539C0F8B83F}"/>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E3F1B69-083E-7385-B2DB-D0CFDCA939C2}"/>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2635159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ACA7D-2C09-E875-6889-00DE608BF1DF}"/>
              </a:ext>
            </a:extLst>
          </p:cNvPr>
          <p:cNvSpPr>
            <a:spLocks noGrp="1"/>
          </p:cNvSpPr>
          <p:nvPr>
            <p:ph type="title"/>
          </p:nvPr>
        </p:nvSpPr>
        <p:spPr>
          <a:xfrm>
            <a:off x="839788" y="365125"/>
            <a:ext cx="10515600" cy="1325563"/>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4DACF950-70AC-F0B6-9FDD-9A19FA3F17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2E05FE-7157-A176-D5B1-F1B19F24F5B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B869E4C3-BDD9-B104-C7DD-1D43E1CA5F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8815ED-3273-8002-40E4-51386947BC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2DBE67F5-9F78-FE4D-9F3A-D4A48E0E94B3}"/>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8" name="Footer Placeholder 7">
            <a:extLst>
              <a:ext uri="{FF2B5EF4-FFF2-40B4-BE49-F238E27FC236}">
                <a16:creationId xmlns:a16="http://schemas.microsoft.com/office/drawing/2014/main" id="{AF71931A-8C39-60BA-E8A3-6B27D1768BF9}"/>
              </a:ext>
            </a:extLst>
          </p:cNvPr>
          <p:cNvSpPr>
            <a:spLocks noGrp="1"/>
          </p:cNvSpPr>
          <p:nvPr>
            <p:ph type="ftr" sz="quarter" idx="11"/>
          </p:nvPr>
        </p:nvSpPr>
        <p:spPr/>
        <p:txBody>
          <a:bodyPr/>
          <a:lstStyle/>
          <a:p>
            <a:endParaRPr lang="es-ES"/>
          </a:p>
        </p:txBody>
      </p:sp>
      <p:sp>
        <p:nvSpPr>
          <p:cNvPr id="9" name="Slide Number Placeholder 8">
            <a:extLst>
              <a:ext uri="{FF2B5EF4-FFF2-40B4-BE49-F238E27FC236}">
                <a16:creationId xmlns:a16="http://schemas.microsoft.com/office/drawing/2014/main" id="{9BB35893-C8C9-EA65-79F2-C341F865A3B8}"/>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879089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2DD1-9FD4-DDA8-4FD2-B399D4A7B3D5}"/>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4E4DC475-8873-3B53-84D0-A43319C99EE9}"/>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4" name="Footer Placeholder 3">
            <a:extLst>
              <a:ext uri="{FF2B5EF4-FFF2-40B4-BE49-F238E27FC236}">
                <a16:creationId xmlns:a16="http://schemas.microsoft.com/office/drawing/2014/main" id="{6872C466-3542-991D-E656-D7CA9F34B81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34C2FE47-D85F-AADC-8641-8455CBFD8E39}"/>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675245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E3819D-7885-6046-3396-CDC781608F02}"/>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3" name="Footer Placeholder 2">
            <a:extLst>
              <a:ext uri="{FF2B5EF4-FFF2-40B4-BE49-F238E27FC236}">
                <a16:creationId xmlns:a16="http://schemas.microsoft.com/office/drawing/2014/main" id="{5B991ED1-AE5E-FCFF-E575-E09A5913B7E1}"/>
              </a:ext>
            </a:extLst>
          </p:cNvPr>
          <p:cNvSpPr>
            <a:spLocks noGrp="1"/>
          </p:cNvSpPr>
          <p:nvPr>
            <p:ph type="ftr" sz="quarter" idx="11"/>
          </p:nvPr>
        </p:nvSpPr>
        <p:spPr/>
        <p:txBody>
          <a:bodyPr/>
          <a:lstStyle/>
          <a:p>
            <a:endParaRPr lang="es-ES"/>
          </a:p>
        </p:txBody>
      </p:sp>
      <p:sp>
        <p:nvSpPr>
          <p:cNvPr id="4" name="Slide Number Placeholder 3">
            <a:extLst>
              <a:ext uri="{FF2B5EF4-FFF2-40B4-BE49-F238E27FC236}">
                <a16:creationId xmlns:a16="http://schemas.microsoft.com/office/drawing/2014/main" id="{A147ACE4-3382-5DAB-31FD-E84292E3E7F4}"/>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429229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46F25-7AA9-9FE2-279B-833A70901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01A1BEF2-DC58-88D2-1B65-9003C28FDB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A462DFA3-1C39-6C60-D898-97F89D34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1D1D18-2041-CEFE-B5A6-3DAA8E8DEFFC}"/>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6" name="Footer Placeholder 5">
            <a:extLst>
              <a:ext uri="{FF2B5EF4-FFF2-40B4-BE49-F238E27FC236}">
                <a16:creationId xmlns:a16="http://schemas.microsoft.com/office/drawing/2014/main" id="{ED50E78B-9F9F-483E-7ECE-D2627DC5CD57}"/>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0AF41A5D-C3C2-5957-165F-9C2137E66F4F}"/>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3254903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40581-73BE-C93E-4517-A01AE4FE13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01526ED6-DC79-A4D3-F720-31223E53C3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Text Placeholder 3">
            <a:extLst>
              <a:ext uri="{FF2B5EF4-FFF2-40B4-BE49-F238E27FC236}">
                <a16:creationId xmlns:a16="http://schemas.microsoft.com/office/drawing/2014/main" id="{04A0BC54-CAD1-5CAB-4998-9A82EA8DA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ED362E-3476-8DAC-E891-34DA0167401E}"/>
              </a:ext>
            </a:extLst>
          </p:cNvPr>
          <p:cNvSpPr>
            <a:spLocks noGrp="1"/>
          </p:cNvSpPr>
          <p:nvPr>
            <p:ph type="dt" sz="half" idx="10"/>
          </p:nvPr>
        </p:nvSpPr>
        <p:spPr/>
        <p:txBody>
          <a:bodyPr/>
          <a:lstStyle/>
          <a:p>
            <a:fld id="{72B95348-FE81-4B17-BFB1-DE6200AA337F}" type="datetimeFigureOut">
              <a:rPr lang="es-ES" smtClean="0"/>
              <a:t>20/09/2024</a:t>
            </a:fld>
            <a:endParaRPr lang="es-ES"/>
          </a:p>
        </p:txBody>
      </p:sp>
      <p:sp>
        <p:nvSpPr>
          <p:cNvPr id="6" name="Footer Placeholder 5">
            <a:extLst>
              <a:ext uri="{FF2B5EF4-FFF2-40B4-BE49-F238E27FC236}">
                <a16:creationId xmlns:a16="http://schemas.microsoft.com/office/drawing/2014/main" id="{12D33093-D96C-3CBE-3220-1443C342BCDC}"/>
              </a:ext>
            </a:extLst>
          </p:cNvPr>
          <p:cNvSpPr>
            <a:spLocks noGrp="1"/>
          </p:cNvSpPr>
          <p:nvPr>
            <p:ph type="ftr" sz="quarter" idx="11"/>
          </p:nvPr>
        </p:nvSpPr>
        <p:spPr/>
        <p:txBody>
          <a:bodyPr/>
          <a:lstStyle/>
          <a:p>
            <a:endParaRPr lang="es-ES"/>
          </a:p>
        </p:txBody>
      </p:sp>
      <p:sp>
        <p:nvSpPr>
          <p:cNvPr id="7" name="Slide Number Placeholder 6">
            <a:extLst>
              <a:ext uri="{FF2B5EF4-FFF2-40B4-BE49-F238E27FC236}">
                <a16:creationId xmlns:a16="http://schemas.microsoft.com/office/drawing/2014/main" id="{639E3E2E-41F4-9902-89D4-46A2BFF16553}"/>
              </a:ext>
            </a:extLst>
          </p:cNvPr>
          <p:cNvSpPr>
            <a:spLocks noGrp="1"/>
          </p:cNvSpPr>
          <p:nvPr>
            <p:ph type="sldNum" sz="quarter" idx="12"/>
          </p:nvPr>
        </p:nvSpPr>
        <p:spPr/>
        <p:txBody>
          <a:bodyPr/>
          <a:lstStyle/>
          <a:p>
            <a:fld id="{E6216673-4014-4FC2-87D9-09C0418B2DF1}" type="slidenum">
              <a:rPr lang="es-ES" smtClean="0"/>
              <a:t>‹#›</a:t>
            </a:fld>
            <a:endParaRPr lang="es-ES"/>
          </a:p>
        </p:txBody>
      </p:sp>
    </p:spTree>
    <p:extLst>
      <p:ext uri="{BB962C8B-B14F-4D97-AF65-F5344CB8AC3E}">
        <p14:creationId xmlns:p14="http://schemas.microsoft.com/office/powerpoint/2010/main" val="151444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DF8124-F965-DD4D-7C00-FCAF081833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C216A77D-3DFA-8BE3-1D45-9C50A61DC8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8FCFCD29-A297-3B6A-55C5-DDBE3CC02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B95348-FE81-4B17-BFB1-DE6200AA337F}" type="datetimeFigureOut">
              <a:rPr lang="es-ES" smtClean="0"/>
              <a:t>20/09/2024</a:t>
            </a:fld>
            <a:endParaRPr lang="es-ES"/>
          </a:p>
        </p:txBody>
      </p:sp>
      <p:sp>
        <p:nvSpPr>
          <p:cNvPr id="5" name="Footer Placeholder 4">
            <a:extLst>
              <a:ext uri="{FF2B5EF4-FFF2-40B4-BE49-F238E27FC236}">
                <a16:creationId xmlns:a16="http://schemas.microsoft.com/office/drawing/2014/main" id="{B8D3C95D-A56D-6077-37CD-8EE734DCBB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a:extLst>
              <a:ext uri="{FF2B5EF4-FFF2-40B4-BE49-F238E27FC236}">
                <a16:creationId xmlns:a16="http://schemas.microsoft.com/office/drawing/2014/main" id="{4BF98AA5-7A78-E1AA-E14D-D5354E7192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216673-4014-4FC2-87D9-09C0418B2DF1}" type="slidenum">
              <a:rPr lang="es-ES" smtClean="0"/>
              <a:t>‹#›</a:t>
            </a:fld>
            <a:endParaRPr lang="es-ES"/>
          </a:p>
        </p:txBody>
      </p:sp>
    </p:spTree>
    <p:extLst>
      <p:ext uri="{BB962C8B-B14F-4D97-AF65-F5344CB8AC3E}">
        <p14:creationId xmlns:p14="http://schemas.microsoft.com/office/powerpoint/2010/main" val="10930018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pursuit.unimelb.edu.au/articles/fragrance-fallout"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pexels.com/photo/black-and-white-blue-bottles-close-up-339835/"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C7FAA3-5793-097D-F548-2251C77F1E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17014" y="-24233"/>
            <a:ext cx="13109014" cy="6882233"/>
          </a:xfrm>
          <a:prstGeom prst="rect">
            <a:avLst/>
          </a:prstGeom>
        </p:spPr>
      </p:pic>
      <p:sp>
        <p:nvSpPr>
          <p:cNvPr id="2" name="Title 1">
            <a:extLst>
              <a:ext uri="{FF2B5EF4-FFF2-40B4-BE49-F238E27FC236}">
                <a16:creationId xmlns:a16="http://schemas.microsoft.com/office/drawing/2014/main" id="{48545243-04C6-D6D4-B510-7A77BD4BE622}"/>
              </a:ext>
            </a:extLst>
          </p:cNvPr>
          <p:cNvSpPr>
            <a:spLocks noGrp="1"/>
          </p:cNvSpPr>
          <p:nvPr>
            <p:ph type="ctrTitle"/>
          </p:nvPr>
        </p:nvSpPr>
        <p:spPr>
          <a:xfrm>
            <a:off x="1231769" y="0"/>
            <a:ext cx="9144000" cy="1406907"/>
          </a:xfrm>
        </p:spPr>
        <p:txBody>
          <a:bodyPr>
            <a:normAutofit fontScale="90000"/>
          </a:bodyPr>
          <a:lstStyle/>
          <a:p>
            <a:r>
              <a:rPr lang="es-ES" b="1" dirty="0">
                <a:solidFill>
                  <a:srgbClr val="C5B660"/>
                </a:solidFill>
              </a:rPr>
              <a:t> </a:t>
            </a:r>
            <a:r>
              <a:rPr lang="es-ES" sz="3600" b="1" dirty="0">
                <a:solidFill>
                  <a:srgbClr val="C5B660"/>
                </a:solidFill>
              </a:rPr>
              <a:t>Perfumes: </a:t>
            </a:r>
            <a:br>
              <a:rPr lang="es-ES" sz="3600" b="1" dirty="0">
                <a:solidFill>
                  <a:srgbClr val="C5B660"/>
                </a:solidFill>
              </a:rPr>
            </a:br>
            <a:r>
              <a:rPr lang="es-ES" sz="3600" b="1" dirty="0">
                <a:solidFill>
                  <a:srgbClr val="C5B660"/>
                </a:solidFill>
              </a:rPr>
              <a:t>Análisis de Notas Olfativas y Valoraciones</a:t>
            </a:r>
          </a:p>
        </p:txBody>
      </p:sp>
      <p:sp>
        <p:nvSpPr>
          <p:cNvPr id="3" name="Subtitle 2">
            <a:extLst>
              <a:ext uri="{FF2B5EF4-FFF2-40B4-BE49-F238E27FC236}">
                <a16:creationId xmlns:a16="http://schemas.microsoft.com/office/drawing/2014/main" id="{605B2919-7518-7372-9B83-2870C7711DD4}"/>
              </a:ext>
            </a:extLst>
          </p:cNvPr>
          <p:cNvSpPr>
            <a:spLocks noGrp="1"/>
          </p:cNvSpPr>
          <p:nvPr>
            <p:ph type="subTitle" idx="1"/>
          </p:nvPr>
        </p:nvSpPr>
        <p:spPr>
          <a:xfrm>
            <a:off x="637032" y="4573587"/>
            <a:ext cx="9144000" cy="1655762"/>
          </a:xfrm>
        </p:spPr>
        <p:txBody>
          <a:bodyPr/>
          <a:lstStyle/>
          <a:p>
            <a:endParaRPr lang="es-ES" dirty="0">
              <a:solidFill>
                <a:srgbClr val="A7A661"/>
              </a:solidFill>
            </a:endParaRPr>
          </a:p>
          <a:p>
            <a:endParaRPr lang="es-ES" dirty="0">
              <a:solidFill>
                <a:srgbClr val="A7A661"/>
              </a:solidFill>
            </a:endParaRPr>
          </a:p>
          <a:p>
            <a:r>
              <a:rPr lang="es-ES" dirty="0">
                <a:solidFill>
                  <a:srgbClr val="A7A661"/>
                </a:solidFill>
              </a:rPr>
              <a:t>Un Estudio de Predicción del Éxito Basado en Notas Olfativas</a:t>
            </a:r>
          </a:p>
        </p:txBody>
      </p:sp>
    </p:spTree>
    <p:extLst>
      <p:ext uri="{BB962C8B-B14F-4D97-AF65-F5344CB8AC3E}">
        <p14:creationId xmlns:p14="http://schemas.microsoft.com/office/powerpoint/2010/main" val="885346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8FBB00-9D9E-C7B8-EE41-1627E2AE6C0D}"/>
              </a:ext>
            </a:extLst>
          </p:cNvPr>
          <p:cNvPicPr>
            <a:picLocks noChangeAspect="1"/>
          </p:cNvPicPr>
          <p:nvPr/>
        </p:nvPicPr>
        <p:blipFill>
          <a:blip r:embed="rId2">
            <a:alphaModFix amt="35000"/>
          </a:blip>
          <a:srcRect r="5329" b="1"/>
          <a:stretch/>
        </p:blipFill>
        <p:spPr>
          <a:xfrm>
            <a:off x="20" y="10"/>
            <a:ext cx="12191980" cy="6857990"/>
          </a:xfrm>
          <a:prstGeom prst="rect">
            <a:avLst/>
          </a:prstGeom>
        </p:spPr>
      </p:pic>
      <p:sp>
        <p:nvSpPr>
          <p:cNvPr id="8" name="TextBox 7">
            <a:extLst>
              <a:ext uri="{FF2B5EF4-FFF2-40B4-BE49-F238E27FC236}">
                <a16:creationId xmlns:a16="http://schemas.microsoft.com/office/drawing/2014/main" id="{698C9F52-B16B-DF0D-1032-CF90D8C55BA3}"/>
              </a:ext>
            </a:extLst>
          </p:cNvPr>
          <p:cNvSpPr txBox="1"/>
          <p:nvPr/>
        </p:nvSpPr>
        <p:spPr>
          <a:xfrm>
            <a:off x="838200" y="840509"/>
            <a:ext cx="10515600" cy="533645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600" dirty="0" err="1">
                <a:solidFill>
                  <a:srgbClr val="FFFF00"/>
                </a:solidFill>
              </a:rPr>
              <a:t>Proceso</a:t>
            </a:r>
            <a:r>
              <a:rPr lang="en-US" sz="1600" dirty="0">
                <a:solidFill>
                  <a:srgbClr val="FFFF00"/>
                </a:solidFill>
              </a:rPr>
              <a:t> de Web Scraping</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El </a:t>
            </a:r>
            <a:r>
              <a:rPr lang="en-US" sz="1400" dirty="0" err="1">
                <a:solidFill>
                  <a:srgbClr val="FFFFFF"/>
                </a:solidFill>
              </a:rPr>
              <a:t>objetivo</a:t>
            </a:r>
            <a:r>
              <a:rPr lang="en-US" sz="1400" dirty="0">
                <a:solidFill>
                  <a:srgbClr val="FFFFFF"/>
                </a:solidFill>
              </a:rPr>
              <a:t> </a:t>
            </a:r>
            <a:r>
              <a:rPr lang="en-US" sz="1400" dirty="0" err="1">
                <a:solidFill>
                  <a:srgbClr val="FFFFFF"/>
                </a:solidFill>
              </a:rPr>
              <a:t>fue</a:t>
            </a:r>
            <a:r>
              <a:rPr lang="en-US" sz="1400" dirty="0">
                <a:solidFill>
                  <a:srgbClr val="FFFFFF"/>
                </a:solidFill>
              </a:rPr>
              <a:t> </a:t>
            </a:r>
            <a:r>
              <a:rPr lang="en-US" sz="1400" dirty="0" err="1">
                <a:solidFill>
                  <a:srgbClr val="FFFFFF"/>
                </a:solidFill>
              </a:rPr>
              <a:t>recolectar</a:t>
            </a:r>
            <a:r>
              <a:rPr lang="en-US" sz="1400" dirty="0">
                <a:solidFill>
                  <a:srgbClr val="FFFFFF"/>
                </a:solidFill>
              </a:rPr>
              <a:t> datos sobre perfumes de Fragrantica.com, Parfumo.com y Aromo.ru utilizando técnicas de web scraping. Este </a:t>
            </a:r>
            <a:r>
              <a:rPr lang="en-US" sz="1400" dirty="0" err="1">
                <a:solidFill>
                  <a:srgbClr val="FFFFFF"/>
                </a:solidFill>
              </a:rPr>
              <a:t>método</a:t>
            </a:r>
            <a:r>
              <a:rPr lang="en-US" sz="1400" dirty="0">
                <a:solidFill>
                  <a:srgbClr val="FFFFFF"/>
                </a:solidFill>
              </a:rPr>
              <a:t> </a:t>
            </a:r>
            <a:r>
              <a:rPr lang="en-US" sz="1400" dirty="0" err="1">
                <a:solidFill>
                  <a:srgbClr val="FFFFFF"/>
                </a:solidFill>
              </a:rPr>
              <a:t>permite</a:t>
            </a:r>
            <a:r>
              <a:rPr lang="en-US" sz="1400" dirty="0">
                <a:solidFill>
                  <a:srgbClr val="FFFFFF"/>
                </a:solidFill>
              </a:rPr>
              <a:t> </a:t>
            </a:r>
            <a:r>
              <a:rPr lang="en-US" sz="1400" dirty="0" err="1">
                <a:solidFill>
                  <a:srgbClr val="FFFFFF"/>
                </a:solidFill>
              </a:rPr>
              <a:t>extraer</a:t>
            </a:r>
            <a:r>
              <a:rPr lang="en-US" sz="1400" dirty="0">
                <a:solidFill>
                  <a:srgbClr val="FFFFFF"/>
                </a:solidFill>
              </a:rPr>
              <a:t> </a:t>
            </a:r>
            <a:r>
              <a:rPr lang="en-US" sz="1400" dirty="0" err="1">
                <a:solidFill>
                  <a:srgbClr val="FFFFFF"/>
                </a:solidFill>
              </a:rPr>
              <a:t>información</a:t>
            </a:r>
            <a:r>
              <a:rPr lang="en-US" sz="1400" dirty="0">
                <a:solidFill>
                  <a:srgbClr val="FFFFFF"/>
                </a:solidFill>
              </a:rPr>
              <a:t> de sitios web </a:t>
            </a:r>
            <a:r>
              <a:rPr lang="en-US" sz="1400" dirty="0" err="1">
                <a:solidFill>
                  <a:srgbClr val="FFFFFF"/>
                </a:solidFill>
              </a:rPr>
              <a:t>imitando</a:t>
            </a:r>
            <a:r>
              <a:rPr lang="en-US" sz="1400" dirty="0">
                <a:solidFill>
                  <a:srgbClr val="FFFFFF"/>
                </a:solidFill>
              </a:rPr>
              <a:t> la </a:t>
            </a:r>
            <a:r>
              <a:rPr lang="en-US" sz="1400" dirty="0" err="1">
                <a:solidFill>
                  <a:srgbClr val="FFFFFF"/>
                </a:solidFill>
              </a:rPr>
              <a:t>interacción</a:t>
            </a:r>
            <a:r>
              <a:rPr lang="en-US" sz="1400" dirty="0">
                <a:solidFill>
                  <a:srgbClr val="FFFFFF"/>
                </a:solidFill>
              </a:rPr>
              <a:t> </a:t>
            </a:r>
            <a:r>
              <a:rPr lang="en-US" sz="1400" dirty="0" err="1">
                <a:solidFill>
                  <a:srgbClr val="FFFFFF"/>
                </a:solidFill>
              </a:rPr>
              <a:t>humana</a:t>
            </a:r>
            <a:r>
              <a:rPr lang="en-US" sz="1400" dirty="0">
                <a:solidFill>
                  <a:srgbClr val="FFFFFF"/>
                </a:solidFill>
              </a:rPr>
              <a:t> con ellos. Los datos </a:t>
            </a:r>
            <a:r>
              <a:rPr lang="en-US" sz="1400" dirty="0" err="1">
                <a:solidFill>
                  <a:srgbClr val="FFFFFF"/>
                </a:solidFill>
              </a:rPr>
              <a:t>obtenidos</a:t>
            </a:r>
            <a:r>
              <a:rPr lang="en-US" sz="1400" dirty="0">
                <a:solidFill>
                  <a:srgbClr val="FFFFFF"/>
                </a:solidFill>
              </a:rPr>
              <a:t> son </a:t>
            </a:r>
            <a:r>
              <a:rPr lang="en-US" sz="1400" dirty="0" err="1">
                <a:solidFill>
                  <a:srgbClr val="FFFFFF"/>
                </a:solidFill>
              </a:rPr>
              <a:t>esenciales</a:t>
            </a:r>
            <a:r>
              <a:rPr lang="en-US" sz="1400" dirty="0">
                <a:solidFill>
                  <a:srgbClr val="FFFFFF"/>
                </a:solidFill>
              </a:rPr>
              <a:t> para </a:t>
            </a:r>
            <a:r>
              <a:rPr lang="en-US" sz="1400" dirty="0" err="1">
                <a:solidFill>
                  <a:srgbClr val="FFFFFF"/>
                </a:solidFill>
              </a:rPr>
              <a:t>analizar</a:t>
            </a:r>
            <a:r>
              <a:rPr lang="en-US" sz="1400" dirty="0">
                <a:solidFill>
                  <a:srgbClr val="FFFFFF"/>
                </a:solidFill>
              </a:rPr>
              <a:t> </a:t>
            </a:r>
            <a:r>
              <a:rPr lang="en-US" sz="1400" dirty="0" err="1">
                <a:solidFill>
                  <a:srgbClr val="FFFFFF"/>
                </a:solidFill>
              </a:rPr>
              <a:t>tendencias</a:t>
            </a:r>
            <a:r>
              <a:rPr lang="en-US" sz="1400" dirty="0">
                <a:solidFill>
                  <a:srgbClr val="FFFFFF"/>
                </a:solidFill>
              </a:rPr>
              <a:t> y patrones en los perfumes.</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a:solidFill>
                  <a:srgbClr val="FFFFFF"/>
                </a:solidFill>
              </a:rPr>
              <a:t>Pasos Principales:</a:t>
            </a:r>
          </a:p>
          <a:p>
            <a:pPr indent="-228600">
              <a:lnSpc>
                <a:spcPct val="90000"/>
              </a:lnSpc>
              <a:spcAft>
                <a:spcPts val="600"/>
              </a:spcAft>
              <a:buFont typeface="Arial" panose="020B0604020202020204" pitchFamily="34" charset="0"/>
              <a:buChar char="•"/>
            </a:pPr>
            <a:r>
              <a:rPr lang="en-US" sz="1400" dirty="0" err="1">
                <a:solidFill>
                  <a:srgbClr val="FFFFFF"/>
                </a:solidFill>
              </a:rPr>
              <a:t>Identificación</a:t>
            </a:r>
            <a:r>
              <a:rPr lang="en-US" sz="1400" dirty="0">
                <a:solidFill>
                  <a:srgbClr val="FFFFFF"/>
                </a:solidFill>
              </a:rPr>
              <a:t> de URLs </a:t>
            </a:r>
          </a:p>
          <a:p>
            <a:pPr indent="-228600">
              <a:lnSpc>
                <a:spcPct val="90000"/>
              </a:lnSpc>
              <a:spcAft>
                <a:spcPts val="600"/>
              </a:spcAft>
              <a:buFont typeface="Arial" panose="020B0604020202020204" pitchFamily="34" charset="0"/>
              <a:buChar char="•"/>
            </a:pPr>
            <a:r>
              <a:rPr lang="en-US" sz="1400" dirty="0" err="1">
                <a:solidFill>
                  <a:srgbClr val="FFFFFF"/>
                </a:solidFill>
              </a:rPr>
              <a:t>Inspección</a:t>
            </a:r>
            <a:r>
              <a:rPr lang="en-US" sz="1400" dirty="0">
                <a:solidFill>
                  <a:srgbClr val="FFFFFF"/>
                </a:solidFill>
              </a:rPr>
              <a:t> de la Estructura HTML</a:t>
            </a:r>
          </a:p>
          <a:p>
            <a:pPr indent="-228600">
              <a:lnSpc>
                <a:spcPct val="90000"/>
              </a:lnSpc>
              <a:spcAft>
                <a:spcPts val="600"/>
              </a:spcAft>
              <a:buFont typeface="Arial" panose="020B0604020202020204" pitchFamily="34" charset="0"/>
              <a:buChar char="•"/>
            </a:pPr>
            <a:r>
              <a:rPr lang="en-US" sz="1400" dirty="0" err="1">
                <a:solidFill>
                  <a:srgbClr val="FFFFFF"/>
                </a:solidFill>
              </a:rPr>
              <a:t>Escritura</a:t>
            </a:r>
            <a:r>
              <a:rPr lang="en-US" sz="1400" dirty="0">
                <a:solidFill>
                  <a:srgbClr val="FFFFFF"/>
                </a:solidFill>
              </a:rPr>
              <a:t> del Script de Scraping</a:t>
            </a:r>
          </a:p>
          <a:p>
            <a:pPr indent="-228600">
              <a:lnSpc>
                <a:spcPct val="90000"/>
              </a:lnSpc>
              <a:spcAft>
                <a:spcPts val="600"/>
              </a:spcAft>
              <a:buFont typeface="Arial" panose="020B0604020202020204" pitchFamily="34" charset="0"/>
              <a:buChar char="•"/>
            </a:pPr>
            <a:r>
              <a:rPr lang="en-US" sz="1400" dirty="0">
                <a:solidFill>
                  <a:srgbClr val="FFFFFF"/>
                </a:solidFill>
              </a:rPr>
              <a:t>Se </a:t>
            </a:r>
            <a:r>
              <a:rPr lang="en-US" sz="1400" dirty="0" err="1">
                <a:solidFill>
                  <a:srgbClr val="FFFFFF"/>
                </a:solidFill>
              </a:rPr>
              <a:t>utilizó</a:t>
            </a:r>
            <a:r>
              <a:rPr lang="en-US" sz="1400" dirty="0">
                <a:solidFill>
                  <a:srgbClr val="FFFFFF"/>
                </a:solidFill>
              </a:rPr>
              <a:t> Python junto con </a:t>
            </a:r>
            <a:r>
              <a:rPr lang="en-US" sz="1400" dirty="0" err="1">
                <a:solidFill>
                  <a:srgbClr val="FFFFFF"/>
                </a:solidFill>
              </a:rPr>
              <a:t>bibliotecas</a:t>
            </a:r>
            <a:r>
              <a:rPr lang="en-US" sz="1400" dirty="0">
                <a:solidFill>
                  <a:srgbClr val="FFFFFF"/>
                </a:solidFill>
              </a:rPr>
              <a:t> como </a:t>
            </a:r>
            <a:r>
              <a:rPr lang="en-US" sz="1400" dirty="0" err="1">
                <a:solidFill>
                  <a:srgbClr val="FFFFFF"/>
                </a:solidFill>
              </a:rPr>
              <a:t>BeautifulSoup</a:t>
            </a:r>
            <a:r>
              <a:rPr lang="en-US" sz="1400" dirty="0">
                <a:solidFill>
                  <a:srgbClr val="FFFFFF"/>
                </a:solidFill>
              </a:rPr>
              <a:t> y requests para </a:t>
            </a:r>
            <a:r>
              <a:rPr lang="en-US" sz="1400" dirty="0" err="1">
                <a:solidFill>
                  <a:srgbClr val="FFFFFF"/>
                </a:solidFill>
              </a:rPr>
              <a:t>realizar</a:t>
            </a:r>
            <a:r>
              <a:rPr lang="en-US" sz="1400" dirty="0">
                <a:solidFill>
                  <a:srgbClr val="FFFFFF"/>
                </a:solidFill>
              </a:rPr>
              <a:t> solicitudes HTTP, </a:t>
            </a:r>
            <a:r>
              <a:rPr lang="en-US" sz="1400" dirty="0" err="1">
                <a:solidFill>
                  <a:srgbClr val="FFFFFF"/>
                </a:solidFill>
              </a:rPr>
              <a:t>extraer</a:t>
            </a:r>
            <a:r>
              <a:rPr lang="en-US" sz="1400" dirty="0">
                <a:solidFill>
                  <a:srgbClr val="FFFFFF"/>
                </a:solidFill>
              </a:rPr>
              <a:t> los datos relevantes y </a:t>
            </a:r>
            <a:r>
              <a:rPr lang="en-US" sz="1400" dirty="0" err="1">
                <a:solidFill>
                  <a:srgbClr val="FFFFFF"/>
                </a:solidFill>
              </a:rPr>
              <a:t>almacenarlos</a:t>
            </a:r>
            <a:r>
              <a:rPr lang="en-US" sz="1400" dirty="0">
                <a:solidFill>
                  <a:srgbClr val="FFFFFF"/>
                </a:solidFill>
              </a:rPr>
              <a:t> en </a:t>
            </a:r>
            <a:r>
              <a:rPr lang="en-US" sz="1400" dirty="0" err="1">
                <a:solidFill>
                  <a:srgbClr val="FFFFFF"/>
                </a:solidFill>
              </a:rPr>
              <a:t>formato</a:t>
            </a:r>
            <a:r>
              <a:rPr lang="en-US" sz="1400" dirty="0">
                <a:solidFill>
                  <a:srgbClr val="FFFFFF"/>
                </a:solidFill>
              </a:rPr>
              <a:t> CSV.</a:t>
            </a:r>
          </a:p>
          <a:p>
            <a:pPr indent="-228600">
              <a:lnSpc>
                <a:spcPct val="90000"/>
              </a:lnSpc>
              <a:spcAft>
                <a:spcPts val="600"/>
              </a:spcAft>
              <a:buFont typeface="Arial" panose="020B0604020202020204" pitchFamily="34" charset="0"/>
              <a:buChar char="•"/>
            </a:pPr>
            <a:r>
              <a:rPr lang="en-US" sz="1400" dirty="0" err="1">
                <a:solidFill>
                  <a:srgbClr val="FFFFFF"/>
                </a:solidFill>
              </a:rPr>
              <a:t>Manejo</a:t>
            </a:r>
            <a:r>
              <a:rPr lang="en-US" sz="1400" dirty="0">
                <a:solidFill>
                  <a:srgbClr val="FFFFFF"/>
                </a:solidFill>
              </a:rPr>
              <a:t> de </a:t>
            </a:r>
            <a:r>
              <a:rPr lang="en-US" sz="1400" dirty="0" err="1">
                <a:solidFill>
                  <a:srgbClr val="FFFFFF"/>
                </a:solidFill>
              </a:rPr>
              <a:t>Paginación</a:t>
            </a:r>
            <a:r>
              <a:rPr lang="en-US" sz="1400" dirty="0">
                <a:solidFill>
                  <a:srgbClr val="FFFFFF"/>
                </a:solidFill>
              </a:rPr>
              <a:t> y </a:t>
            </a:r>
            <a:r>
              <a:rPr lang="en-US" sz="1400" dirty="0" err="1">
                <a:solidFill>
                  <a:srgbClr val="FFFFFF"/>
                </a:solidFill>
              </a:rPr>
              <a:t>Contenido</a:t>
            </a:r>
            <a:r>
              <a:rPr lang="en-US" sz="1400" dirty="0">
                <a:solidFill>
                  <a:srgbClr val="FFFFFF"/>
                </a:solidFill>
              </a:rPr>
              <a:t> </a:t>
            </a:r>
            <a:r>
              <a:rPr lang="en-US" sz="1400" dirty="0" err="1">
                <a:solidFill>
                  <a:srgbClr val="FFFFFF"/>
                </a:solidFill>
              </a:rPr>
              <a:t>Dinámico</a:t>
            </a:r>
            <a:endParaRPr lang="en-US" sz="1400" dirty="0">
              <a:solidFill>
                <a:srgbClr val="FFFFFF"/>
              </a:solidFill>
            </a:endParaRP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err="1">
                <a:solidFill>
                  <a:srgbClr val="FFFFFF"/>
                </a:solidFill>
              </a:rPr>
              <a:t>Almacenamiento</a:t>
            </a:r>
            <a:r>
              <a:rPr lang="en-US" sz="1400" dirty="0">
                <a:solidFill>
                  <a:srgbClr val="FFFFFF"/>
                </a:solidFill>
              </a:rPr>
              <a:t> de los Datos: Los datos </a:t>
            </a:r>
            <a:r>
              <a:rPr lang="en-US" sz="1400" dirty="0" err="1">
                <a:solidFill>
                  <a:srgbClr val="FFFFFF"/>
                </a:solidFill>
              </a:rPr>
              <a:t>obtenidos</a:t>
            </a:r>
            <a:r>
              <a:rPr lang="en-US" sz="1400" dirty="0">
                <a:solidFill>
                  <a:srgbClr val="FFFFFF"/>
                </a:solidFill>
              </a:rPr>
              <a:t> se </a:t>
            </a:r>
            <a:r>
              <a:rPr lang="en-US" sz="1400" dirty="0" err="1">
                <a:solidFill>
                  <a:srgbClr val="FFFFFF"/>
                </a:solidFill>
              </a:rPr>
              <a:t>guardaron</a:t>
            </a:r>
            <a:r>
              <a:rPr lang="en-US" sz="1400" dirty="0">
                <a:solidFill>
                  <a:srgbClr val="FFFFFF"/>
                </a:solidFill>
              </a:rPr>
              <a:t> en </a:t>
            </a:r>
            <a:r>
              <a:rPr lang="en-US" sz="1400" dirty="0" err="1">
                <a:solidFill>
                  <a:srgbClr val="FFFFFF"/>
                </a:solidFill>
              </a:rPr>
              <a:t>archivos</a:t>
            </a:r>
            <a:r>
              <a:rPr lang="en-US" sz="1400" dirty="0">
                <a:solidFill>
                  <a:srgbClr val="FFFFFF"/>
                </a:solidFill>
              </a:rPr>
              <a:t> CSV para </a:t>
            </a:r>
            <a:r>
              <a:rPr lang="en-US" sz="1400" dirty="0" err="1">
                <a:solidFill>
                  <a:srgbClr val="FFFFFF"/>
                </a:solidFill>
              </a:rPr>
              <a:t>su</a:t>
            </a:r>
            <a:r>
              <a:rPr lang="en-US" sz="1400" dirty="0">
                <a:solidFill>
                  <a:srgbClr val="FFFFFF"/>
                </a:solidFill>
              </a:rPr>
              <a:t> </a:t>
            </a:r>
            <a:r>
              <a:rPr lang="en-US" sz="1400" dirty="0" err="1">
                <a:solidFill>
                  <a:srgbClr val="FFFFFF"/>
                </a:solidFill>
              </a:rPr>
              <a:t>análisis</a:t>
            </a:r>
            <a:r>
              <a:rPr lang="en-US" sz="1400" dirty="0">
                <a:solidFill>
                  <a:srgbClr val="FFFFFF"/>
                </a:solidFill>
              </a:rPr>
              <a:t> posterior.</a:t>
            </a:r>
          </a:p>
          <a:p>
            <a:pPr indent="-228600">
              <a:lnSpc>
                <a:spcPct val="90000"/>
              </a:lnSpc>
              <a:spcAft>
                <a:spcPts val="600"/>
              </a:spcAft>
              <a:buFont typeface="Arial" panose="020B0604020202020204" pitchFamily="34" charset="0"/>
              <a:buChar char="•"/>
            </a:pPr>
            <a:endParaRPr lang="en-US" sz="1400" dirty="0">
              <a:solidFill>
                <a:srgbClr val="FFFFFF"/>
              </a:solidFill>
            </a:endParaRPr>
          </a:p>
          <a:p>
            <a:pPr indent="-228600">
              <a:lnSpc>
                <a:spcPct val="90000"/>
              </a:lnSpc>
              <a:spcAft>
                <a:spcPts val="600"/>
              </a:spcAft>
              <a:buFont typeface="Arial" panose="020B0604020202020204" pitchFamily="34" charset="0"/>
              <a:buChar char="•"/>
            </a:pPr>
            <a:r>
              <a:rPr lang="en-US" sz="1400" dirty="0" err="1">
                <a:solidFill>
                  <a:srgbClr val="FFFFFF"/>
                </a:solidFill>
              </a:rPr>
              <a:t>Consideraciones</a:t>
            </a:r>
            <a:r>
              <a:rPr lang="en-US" sz="1400" dirty="0">
                <a:solidFill>
                  <a:srgbClr val="FFFFFF"/>
                </a:solidFill>
              </a:rPr>
              <a:t> </a:t>
            </a:r>
            <a:r>
              <a:rPr lang="en-US" sz="1400" dirty="0" err="1">
                <a:solidFill>
                  <a:srgbClr val="FFFFFF"/>
                </a:solidFill>
              </a:rPr>
              <a:t>Éticas</a:t>
            </a:r>
            <a:r>
              <a:rPr lang="en-US" sz="1400" dirty="0">
                <a:solidFill>
                  <a:srgbClr val="FFFFFF"/>
                </a:solidFill>
              </a:rPr>
              <a:t>: Se </a:t>
            </a:r>
            <a:r>
              <a:rPr lang="en-US" sz="1400" dirty="0" err="1">
                <a:solidFill>
                  <a:srgbClr val="FFFFFF"/>
                </a:solidFill>
              </a:rPr>
              <a:t>garantizó</a:t>
            </a:r>
            <a:r>
              <a:rPr lang="en-US" sz="1400" dirty="0">
                <a:solidFill>
                  <a:srgbClr val="FFFFFF"/>
                </a:solidFill>
              </a:rPr>
              <a:t> que </a:t>
            </a:r>
            <a:r>
              <a:rPr lang="en-US" sz="1400" dirty="0" err="1">
                <a:solidFill>
                  <a:srgbClr val="FFFFFF"/>
                </a:solidFill>
              </a:rPr>
              <a:t>el</a:t>
            </a:r>
            <a:r>
              <a:rPr lang="en-US" sz="1400" dirty="0">
                <a:solidFill>
                  <a:srgbClr val="FFFFFF"/>
                </a:solidFill>
              </a:rPr>
              <a:t> scraping no </a:t>
            </a:r>
            <a:r>
              <a:rPr lang="en-US" sz="1400" dirty="0" err="1">
                <a:solidFill>
                  <a:srgbClr val="FFFFFF"/>
                </a:solidFill>
              </a:rPr>
              <a:t>sobrecargara</a:t>
            </a:r>
            <a:r>
              <a:rPr lang="en-US" sz="1400" dirty="0">
                <a:solidFill>
                  <a:srgbClr val="FFFFFF"/>
                </a:solidFill>
              </a:rPr>
              <a:t> </a:t>
            </a:r>
            <a:r>
              <a:rPr lang="en-US" sz="1400" dirty="0" err="1">
                <a:solidFill>
                  <a:srgbClr val="FFFFFF"/>
                </a:solidFill>
              </a:rPr>
              <a:t>el</a:t>
            </a:r>
            <a:r>
              <a:rPr lang="en-US" sz="1400" dirty="0">
                <a:solidFill>
                  <a:srgbClr val="FFFFFF"/>
                </a:solidFill>
              </a:rPr>
              <a:t> sitio web.</a:t>
            </a:r>
          </a:p>
        </p:txBody>
      </p:sp>
    </p:spTree>
    <p:extLst>
      <p:ext uri="{BB962C8B-B14F-4D97-AF65-F5344CB8AC3E}">
        <p14:creationId xmlns:p14="http://schemas.microsoft.com/office/powerpoint/2010/main" val="360599881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76CEEE-B716-7A35-8FCE-32DF20C6BE79}"/>
              </a:ext>
            </a:extLst>
          </p:cNvPr>
          <p:cNvPicPr>
            <a:picLocks noChangeAspect="1"/>
          </p:cNvPicPr>
          <p:nvPr/>
        </p:nvPicPr>
        <p:blipFill>
          <a:blip r:embed="rId3"/>
          <a:stretch>
            <a:fillRect/>
          </a:stretch>
        </p:blipFill>
        <p:spPr>
          <a:xfrm>
            <a:off x="168564" y="293690"/>
            <a:ext cx="12023436" cy="1756926"/>
          </a:xfrm>
          <a:prstGeom prst="rect">
            <a:avLst/>
          </a:prstGeom>
        </p:spPr>
      </p:pic>
      <p:pic>
        <p:nvPicPr>
          <p:cNvPr id="5" name="Picture 4">
            <a:extLst>
              <a:ext uri="{FF2B5EF4-FFF2-40B4-BE49-F238E27FC236}">
                <a16:creationId xmlns:a16="http://schemas.microsoft.com/office/drawing/2014/main" id="{BA7581DB-00A9-D0D6-DF9F-9190D527FAB1}"/>
              </a:ext>
            </a:extLst>
          </p:cNvPr>
          <p:cNvPicPr>
            <a:picLocks noChangeAspect="1"/>
          </p:cNvPicPr>
          <p:nvPr/>
        </p:nvPicPr>
        <p:blipFill>
          <a:blip r:embed="rId4"/>
          <a:stretch>
            <a:fillRect/>
          </a:stretch>
        </p:blipFill>
        <p:spPr>
          <a:xfrm>
            <a:off x="92364" y="2394287"/>
            <a:ext cx="12023436" cy="2069426"/>
          </a:xfrm>
          <a:prstGeom prst="rect">
            <a:avLst/>
          </a:prstGeom>
        </p:spPr>
      </p:pic>
      <p:pic>
        <p:nvPicPr>
          <p:cNvPr id="7" name="Picture 6">
            <a:extLst>
              <a:ext uri="{FF2B5EF4-FFF2-40B4-BE49-F238E27FC236}">
                <a16:creationId xmlns:a16="http://schemas.microsoft.com/office/drawing/2014/main" id="{8DF9E9EE-D330-A2AC-4950-B465EDAE01F0}"/>
              </a:ext>
            </a:extLst>
          </p:cNvPr>
          <p:cNvPicPr>
            <a:picLocks noChangeAspect="1"/>
          </p:cNvPicPr>
          <p:nvPr/>
        </p:nvPicPr>
        <p:blipFill>
          <a:blip r:embed="rId5"/>
          <a:stretch>
            <a:fillRect/>
          </a:stretch>
        </p:blipFill>
        <p:spPr>
          <a:xfrm>
            <a:off x="92364" y="4678969"/>
            <a:ext cx="12023436" cy="2179031"/>
          </a:xfrm>
          <a:prstGeom prst="rect">
            <a:avLst/>
          </a:prstGeom>
        </p:spPr>
      </p:pic>
    </p:spTree>
    <p:extLst>
      <p:ext uri="{BB962C8B-B14F-4D97-AF65-F5344CB8AC3E}">
        <p14:creationId xmlns:p14="http://schemas.microsoft.com/office/powerpoint/2010/main" val="2260461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F29B8B70-8D70-65A6-3F55-BA806676287B}"/>
              </a:ext>
            </a:extLst>
          </p:cNvPr>
          <p:cNvPicPr>
            <a:picLocks noChangeAspect="1"/>
          </p:cNvPicPr>
          <p:nvPr/>
        </p:nvPicPr>
        <p:blipFill>
          <a:blip r:embed="rId2"/>
          <a:stretch>
            <a:fillRect/>
          </a:stretch>
        </p:blipFill>
        <p:spPr>
          <a:xfrm>
            <a:off x="1158955" y="1393083"/>
            <a:ext cx="9875259" cy="790021"/>
          </a:xfrm>
          <a:prstGeom prst="rect">
            <a:avLst/>
          </a:prstGeom>
        </p:spPr>
      </p:pic>
      <p:sp>
        <p:nvSpPr>
          <p:cNvPr id="3" name="TextBox 2">
            <a:extLst>
              <a:ext uri="{FF2B5EF4-FFF2-40B4-BE49-F238E27FC236}">
                <a16:creationId xmlns:a16="http://schemas.microsoft.com/office/drawing/2014/main" id="{7A3AF7F6-08D7-46A9-7864-70A4051550F6}"/>
              </a:ext>
            </a:extLst>
          </p:cNvPr>
          <p:cNvSpPr txBox="1"/>
          <p:nvPr/>
        </p:nvSpPr>
        <p:spPr>
          <a:xfrm>
            <a:off x="5630779" y="3884452"/>
            <a:ext cx="5723021" cy="239871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err="1"/>
              <a:t>Tras</a:t>
            </a:r>
            <a:r>
              <a:rPr lang="en-US" sz="1600" dirty="0"/>
              <a:t> </a:t>
            </a:r>
            <a:r>
              <a:rPr lang="en-US" sz="1600" dirty="0" err="1"/>
              <a:t>analizar</a:t>
            </a:r>
            <a:r>
              <a:rPr lang="en-US" sz="1600" dirty="0"/>
              <a:t> los tres datasets </a:t>
            </a:r>
            <a:r>
              <a:rPr lang="en-US" sz="1600" dirty="0" err="1"/>
              <a:t>obtenidos</a:t>
            </a:r>
            <a:r>
              <a:rPr lang="en-US" sz="1600" dirty="0"/>
              <a:t> de </a:t>
            </a:r>
            <a:r>
              <a:rPr lang="en-US" sz="1600" b="1" dirty="0"/>
              <a:t>Fragrantica.com</a:t>
            </a:r>
            <a:r>
              <a:rPr lang="en-US" sz="1600" dirty="0"/>
              <a:t>, </a:t>
            </a:r>
            <a:r>
              <a:rPr lang="en-US" sz="1600" b="1" dirty="0"/>
              <a:t>Parfumo.com</a:t>
            </a:r>
            <a:r>
              <a:rPr lang="en-US" sz="1600" dirty="0"/>
              <a:t> y </a:t>
            </a:r>
            <a:r>
              <a:rPr lang="en-US" sz="1600" b="1" dirty="0"/>
              <a:t>Aromo.ru</a:t>
            </a:r>
            <a:r>
              <a:rPr lang="en-US" sz="1600" dirty="0"/>
              <a:t>, he </a:t>
            </a:r>
            <a:r>
              <a:rPr lang="en-US" sz="1600" dirty="0" err="1"/>
              <a:t>decidido</a:t>
            </a:r>
            <a:r>
              <a:rPr lang="en-US" sz="1600" dirty="0"/>
              <a:t> </a:t>
            </a:r>
            <a:r>
              <a:rPr lang="en-US" sz="1600" dirty="0" err="1"/>
              <a:t>utilizar</a:t>
            </a:r>
            <a:r>
              <a:rPr lang="en-US" sz="1600" dirty="0"/>
              <a:t> para mi proyecto los datos de </a:t>
            </a:r>
            <a:r>
              <a:rPr lang="en-US" sz="1600" b="1" dirty="0"/>
              <a:t>Fragrantica.com</a:t>
            </a:r>
            <a:r>
              <a:rPr lang="en-US" sz="1600" dirty="0"/>
              <a:t>. La </a:t>
            </a:r>
            <a:r>
              <a:rPr lang="en-US" sz="1600" dirty="0" err="1"/>
              <a:t>razón</a:t>
            </a:r>
            <a:r>
              <a:rPr lang="en-US" sz="1600" dirty="0"/>
              <a:t> principal es que la </a:t>
            </a:r>
            <a:r>
              <a:rPr lang="en-US" sz="1600" dirty="0" err="1"/>
              <a:t>métrica</a:t>
            </a:r>
            <a:r>
              <a:rPr lang="en-US" sz="1600" dirty="0"/>
              <a:t> </a:t>
            </a:r>
            <a:r>
              <a:rPr lang="en-US" sz="1600" dirty="0" err="1"/>
              <a:t>utilizada</a:t>
            </a:r>
            <a:r>
              <a:rPr lang="en-US" sz="1600" dirty="0"/>
              <a:t> para </a:t>
            </a:r>
            <a:r>
              <a:rPr lang="en-US" sz="1600" dirty="0" err="1"/>
              <a:t>evaluar</a:t>
            </a:r>
            <a:r>
              <a:rPr lang="en-US" sz="1600" dirty="0"/>
              <a:t> </a:t>
            </a:r>
            <a:r>
              <a:rPr lang="en-US" sz="1600" dirty="0" err="1"/>
              <a:t>el</a:t>
            </a:r>
            <a:r>
              <a:rPr lang="en-US" sz="1600" dirty="0"/>
              <a:t> </a:t>
            </a:r>
            <a:r>
              <a:rPr lang="en-US" sz="1600" dirty="0" err="1"/>
              <a:t>éxito</a:t>
            </a:r>
            <a:r>
              <a:rPr lang="en-US" sz="1600" dirty="0"/>
              <a:t> de un perfume, </a:t>
            </a:r>
            <a:r>
              <a:rPr lang="en-US" sz="1600" dirty="0" err="1"/>
              <a:t>el</a:t>
            </a:r>
            <a:r>
              <a:rPr lang="en-US" sz="1600" dirty="0"/>
              <a:t> </a:t>
            </a:r>
            <a:r>
              <a:rPr lang="en-US" sz="1600" b="1" dirty="0"/>
              <a:t>Rating Value</a:t>
            </a:r>
            <a:r>
              <a:rPr lang="en-US" sz="1600" dirty="0"/>
              <a:t> y la </a:t>
            </a:r>
            <a:r>
              <a:rPr lang="en-US" sz="1600" dirty="0" err="1"/>
              <a:t>cantidad</a:t>
            </a:r>
            <a:r>
              <a:rPr lang="en-US" sz="1600" dirty="0"/>
              <a:t> de </a:t>
            </a:r>
            <a:r>
              <a:rPr lang="en-US" sz="1600" dirty="0" err="1"/>
              <a:t>votos</a:t>
            </a:r>
            <a:r>
              <a:rPr lang="en-US" sz="1600" dirty="0"/>
              <a:t>, es más </a:t>
            </a:r>
            <a:r>
              <a:rPr lang="en-US" sz="1600" dirty="0" err="1"/>
              <a:t>representativa</a:t>
            </a:r>
            <a:r>
              <a:rPr lang="en-US" sz="1600" dirty="0"/>
              <a:t> en esta </a:t>
            </a:r>
            <a:r>
              <a:rPr lang="en-US" sz="1600" dirty="0" err="1"/>
              <a:t>plataforma</a:t>
            </a:r>
            <a:r>
              <a:rPr lang="en-US" sz="1600" dirty="0"/>
              <a:t>. </a:t>
            </a:r>
            <a:r>
              <a:rPr lang="en-US" sz="1600" dirty="0" err="1"/>
              <a:t>Cuando</a:t>
            </a:r>
            <a:r>
              <a:rPr lang="en-US" sz="1600" dirty="0"/>
              <a:t> hay </a:t>
            </a:r>
            <a:r>
              <a:rPr lang="en-US" sz="1600" dirty="0" err="1"/>
              <a:t>una</a:t>
            </a:r>
            <a:r>
              <a:rPr lang="en-US" sz="1600" dirty="0"/>
              <a:t> mayor </a:t>
            </a:r>
            <a:r>
              <a:rPr lang="en-US" sz="1600" dirty="0" err="1"/>
              <a:t>cantidad</a:t>
            </a:r>
            <a:r>
              <a:rPr lang="en-US" sz="1600" dirty="0"/>
              <a:t> de </a:t>
            </a:r>
            <a:r>
              <a:rPr lang="en-US" sz="1600" dirty="0" err="1"/>
              <a:t>votos</a:t>
            </a:r>
            <a:r>
              <a:rPr lang="en-US" sz="1600" dirty="0"/>
              <a:t>, </a:t>
            </a:r>
            <a:r>
              <a:rPr lang="en-US" sz="1600" dirty="0" err="1"/>
              <a:t>el</a:t>
            </a:r>
            <a:r>
              <a:rPr lang="en-US" sz="1600" dirty="0"/>
              <a:t> </a:t>
            </a:r>
            <a:r>
              <a:rPr lang="en-US" sz="1600" b="1" dirty="0"/>
              <a:t>Rating Value</a:t>
            </a:r>
            <a:r>
              <a:rPr lang="en-US" sz="1600" dirty="0"/>
              <a:t> </a:t>
            </a:r>
            <a:r>
              <a:rPr lang="en-US" sz="1600" dirty="0" err="1"/>
              <a:t>tiende</a:t>
            </a:r>
            <a:r>
              <a:rPr lang="en-US" sz="1600" dirty="0"/>
              <a:t> a ser </a:t>
            </a:r>
            <a:r>
              <a:rPr lang="en-US" sz="1600" dirty="0" err="1"/>
              <a:t>menos</a:t>
            </a:r>
            <a:r>
              <a:rPr lang="en-US" sz="1600" dirty="0"/>
              <a:t> </a:t>
            </a:r>
            <a:r>
              <a:rPr lang="en-US" sz="1600" dirty="0" err="1"/>
              <a:t>sesgado</a:t>
            </a:r>
            <a:r>
              <a:rPr lang="en-US" sz="1600" dirty="0"/>
              <a:t> y más </a:t>
            </a:r>
            <a:r>
              <a:rPr lang="en-US" sz="1600" dirty="0" err="1"/>
              <a:t>fiable</a:t>
            </a:r>
            <a:r>
              <a:rPr lang="en-US" sz="1600" dirty="0"/>
              <a:t>. En </a:t>
            </a:r>
            <a:r>
              <a:rPr lang="en-US" sz="1600" dirty="0" err="1"/>
              <a:t>este</a:t>
            </a:r>
            <a:r>
              <a:rPr lang="en-US" sz="1600" dirty="0"/>
              <a:t> </a:t>
            </a:r>
            <a:r>
              <a:rPr lang="en-US" sz="1600" dirty="0" err="1"/>
              <a:t>sentido</a:t>
            </a:r>
            <a:r>
              <a:rPr lang="en-US" sz="1600" dirty="0"/>
              <a:t>, </a:t>
            </a:r>
            <a:r>
              <a:rPr lang="en-US" sz="1600" b="1" dirty="0" err="1"/>
              <a:t>Fragrantica</a:t>
            </a:r>
            <a:r>
              <a:rPr lang="en-US" sz="1600" dirty="0"/>
              <a:t> </a:t>
            </a:r>
            <a:r>
              <a:rPr lang="en-US" sz="1600" dirty="0" err="1"/>
              <a:t>proporciona</a:t>
            </a:r>
            <a:r>
              <a:rPr lang="en-US" sz="1600" dirty="0"/>
              <a:t> datos más </a:t>
            </a:r>
            <a:r>
              <a:rPr lang="en-US" sz="1600" dirty="0" err="1"/>
              <a:t>robustos</a:t>
            </a:r>
            <a:r>
              <a:rPr lang="en-US" sz="1600" dirty="0"/>
              <a:t> y </a:t>
            </a:r>
            <a:r>
              <a:rPr lang="en-US" sz="1600" dirty="0" err="1"/>
              <a:t>adecuados</a:t>
            </a:r>
            <a:r>
              <a:rPr lang="en-US" sz="1600" dirty="0"/>
              <a:t> para los </a:t>
            </a:r>
            <a:r>
              <a:rPr lang="en-US" sz="1600" dirty="0" err="1"/>
              <a:t>objetivos</a:t>
            </a:r>
            <a:r>
              <a:rPr lang="en-US" sz="1600" dirty="0"/>
              <a:t> de mi proyecto.</a:t>
            </a:r>
          </a:p>
        </p:txBody>
      </p:sp>
    </p:spTree>
    <p:extLst>
      <p:ext uri="{BB962C8B-B14F-4D97-AF65-F5344CB8AC3E}">
        <p14:creationId xmlns:p14="http://schemas.microsoft.com/office/powerpoint/2010/main" val="222767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F1C4AB-19A7-19D6-6396-F41F137CFF5B}"/>
              </a:ext>
            </a:extLst>
          </p:cNvPr>
          <p:cNvSpPr txBox="1"/>
          <p:nvPr/>
        </p:nvSpPr>
        <p:spPr>
          <a:xfrm>
            <a:off x="1152144" y="458134"/>
            <a:ext cx="10341864" cy="5232202"/>
          </a:xfrm>
          <a:prstGeom prst="rect">
            <a:avLst/>
          </a:prstGeom>
          <a:noFill/>
        </p:spPr>
        <p:txBody>
          <a:bodyPr wrap="square">
            <a:spAutoFit/>
          </a:bodyPr>
          <a:lstStyle/>
          <a:p>
            <a:r>
              <a:rPr lang="es-ES" dirty="0"/>
              <a:t>Proceso de Limpieza de Datos</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Concatenación de Archivos CSV: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Se fusionaron todos los archivos CSV en un único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DataFrame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utilizando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pd.concat</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y se guardó el resultado en un nuevo archivo CSV.</a:t>
            </a:r>
          </a:p>
          <a:p>
            <a:endParaRPr lang="es-ES" dirty="0"/>
          </a:p>
          <a:p>
            <a:r>
              <a:rPr lang="es-ES" sz="1400" dirty="0"/>
              <a:t>Manejo de Valores Faltantes:</a:t>
            </a:r>
          </a:p>
          <a:p>
            <a:r>
              <a:rPr lang="es-ES" sz="1400" dirty="0"/>
              <a:t>Se identificaron los valores faltantes usando </a:t>
            </a:r>
            <a:r>
              <a:rPr lang="es-ES" sz="1400" dirty="0" err="1"/>
              <a:t>isnull</a:t>
            </a:r>
            <a:r>
              <a:rPr lang="es-ES" sz="1400" dirty="0"/>
              <a:t>() y se manejaron llenándolos con valores apropiados (por ejemplo, media, mediana) o eliminando las filas/columnas cuando fue necesario.</a:t>
            </a:r>
          </a:p>
          <a:p>
            <a:r>
              <a:rPr lang="es-ES" sz="1400" dirty="0"/>
              <a:t>Corrección de Tipos de Datos:</a:t>
            </a:r>
          </a:p>
          <a:p>
            <a:r>
              <a:rPr lang="es-ES" sz="1400" dirty="0"/>
              <a:t>Se aseguró que cada columna tuviera el tipo de dato correcto, como convertir cadenas de texto en fechas y números en enteros o decimales, para prevenir errores en los cálculos.</a:t>
            </a:r>
          </a:p>
          <a:p>
            <a:r>
              <a:rPr lang="es-ES" sz="1400" dirty="0"/>
              <a:t>Eliminación de Duplicados:</a:t>
            </a:r>
          </a:p>
          <a:p>
            <a:r>
              <a:rPr lang="es-ES" sz="1400" dirty="0"/>
              <a:t>Se verificaron y eliminaron las entradas duplicadas utilizando </a:t>
            </a:r>
            <a:r>
              <a:rPr lang="es-ES" sz="1400" dirty="0" err="1"/>
              <a:t>drop_duplicates</a:t>
            </a:r>
            <a:r>
              <a:rPr lang="es-ES" sz="1400" dirty="0"/>
              <a:t>() para asegurar que cada registro en el conjunto de datos fuera único.</a:t>
            </a:r>
          </a:p>
          <a:p>
            <a:r>
              <a:rPr lang="es-ES" sz="1400" dirty="0"/>
              <a:t>Estandarización de Datos de Texto:</a:t>
            </a:r>
          </a:p>
          <a:p>
            <a:r>
              <a:rPr lang="es-ES" sz="1400" dirty="0"/>
              <a:t>Se convirtió todo el texto a minúsculas y se eliminaron los espacios en blanco al principio y al final de los textos para mantener la </a:t>
            </a:r>
            <a:r>
              <a:rPr lang="es-ES" sz="1400" dirty="0" err="1"/>
              <a:t>consistencia.Se</a:t>
            </a:r>
            <a:r>
              <a:rPr lang="es-ES" sz="1400" dirty="0"/>
              <a:t> corrigieron errores ortográficos comunes o variaciones (por ejemplo, "floral" vs "</a:t>
            </a:r>
            <a:r>
              <a:rPr lang="es-ES" sz="1400" dirty="0" err="1"/>
              <a:t>florals</a:t>
            </a:r>
            <a:r>
              <a:rPr lang="es-ES" sz="1400" dirty="0"/>
              <a:t>").</a:t>
            </a:r>
          </a:p>
          <a:p>
            <a:r>
              <a:rPr lang="es-ES" sz="1400" dirty="0"/>
              <a:t>Extracción del Año de la Descripción:</a:t>
            </a:r>
          </a:p>
          <a:p>
            <a:r>
              <a:rPr lang="es-ES" sz="1400" dirty="0"/>
              <a:t>Se definió una función para extraer el año de lanzamiento de la columna de Descripción identificando el patrón "lanzado en </a:t>
            </a:r>
            <a:r>
              <a:rPr lang="es-ES" sz="1400" dirty="0" err="1"/>
              <a:t>YYYY".Se</a:t>
            </a:r>
            <a:r>
              <a:rPr lang="es-ES" sz="1400" dirty="0"/>
              <a:t> aplicó la función para crear una nueva columna </a:t>
            </a:r>
            <a:r>
              <a:rPr lang="es-ES" sz="1400" dirty="0" err="1"/>
              <a:t>Year</a:t>
            </a:r>
            <a:r>
              <a:rPr lang="es-ES" sz="1400" dirty="0"/>
              <a:t> y se guardó el </a:t>
            </a:r>
            <a:r>
              <a:rPr lang="es-ES" sz="1400" dirty="0" err="1"/>
              <a:t>DataFrame</a:t>
            </a:r>
            <a:r>
              <a:rPr lang="es-ES" sz="1400" dirty="0"/>
              <a:t> actualizado.</a:t>
            </a:r>
          </a:p>
          <a:p>
            <a:r>
              <a:rPr lang="es-ES" sz="1400" dirty="0"/>
              <a:t>Validación de </a:t>
            </a:r>
            <a:r>
              <a:rPr lang="es-ES" sz="1400" dirty="0" err="1"/>
              <a:t>Datos:Se</a:t>
            </a:r>
            <a:r>
              <a:rPr lang="es-ES" sz="1400" dirty="0"/>
              <a:t> realizó una validación final para asegurar la consistencia, rangos válidos y tipos de datos correctos en el conjunto de datos limpiado.</a:t>
            </a:r>
          </a:p>
          <a:p>
            <a:r>
              <a:rPr lang="es-ES" sz="1400" dirty="0"/>
              <a:t>Este proceso garantiza que el conjunto de datos sea preciso, consistente y esté listo para su análisis y modelado.</a:t>
            </a:r>
          </a:p>
        </p:txBody>
      </p:sp>
    </p:spTree>
    <p:extLst>
      <p:ext uri="{BB962C8B-B14F-4D97-AF65-F5344CB8AC3E}">
        <p14:creationId xmlns:p14="http://schemas.microsoft.com/office/powerpoint/2010/main" val="3387870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52FC03-ED56-240A-D28F-966CF93A3DF9}"/>
              </a:ext>
            </a:extLst>
          </p:cNvPr>
          <p:cNvSpPr txBox="1"/>
          <p:nvPr/>
        </p:nvSpPr>
        <p:spPr>
          <a:xfrm>
            <a:off x="813816" y="186957"/>
            <a:ext cx="11146536" cy="2585323"/>
          </a:xfrm>
          <a:prstGeom prst="rect">
            <a:avLst/>
          </a:prstGeom>
          <a:noFill/>
        </p:spPr>
        <p:txBody>
          <a:bodyPr wrap="square">
            <a:spAutoFit/>
          </a:bodyPr>
          <a:lstStyle/>
          <a:p>
            <a:r>
              <a:rPr lang="es-ES"/>
              <a:t>Para calcular un umbral adecuado para el número mínimo de votos (Rating Count) que debe tener un perfume para que su valor de 'Rating Value' se considere "objetivo", se pueden aplicar algunos enfoques comunes.</a:t>
            </a:r>
          </a:p>
          <a:p>
            <a:pPr>
              <a:buFont typeface="+mj-lt"/>
              <a:buAutoNum type="arabicPeriod"/>
            </a:pPr>
            <a:r>
              <a:rPr lang="es-ES" b="1"/>
              <a:t>Calcular la Media, Mediana y Percentiles del Rating Count:</a:t>
            </a:r>
            <a:endParaRPr lang="es-ES"/>
          </a:p>
          <a:p>
            <a:pPr marL="742950" lvl="1" indent="-285750">
              <a:buFont typeface="+mj-lt"/>
              <a:buAutoNum type="arabicPeriod"/>
            </a:pPr>
            <a:r>
              <a:rPr lang="es-ES" b="1"/>
              <a:t>Media del Rating Count</a:t>
            </a:r>
            <a:r>
              <a:rPr lang="es-ES"/>
              <a:t>: 225.88</a:t>
            </a:r>
          </a:p>
          <a:p>
            <a:pPr marL="742950" lvl="1" indent="-285750">
              <a:buFont typeface="+mj-lt"/>
              <a:buAutoNum type="arabicPeriod"/>
            </a:pPr>
            <a:r>
              <a:rPr lang="es-ES" b="1"/>
              <a:t>Mediana del Rating Count</a:t>
            </a:r>
            <a:r>
              <a:rPr lang="es-ES"/>
              <a:t>: 26.0</a:t>
            </a:r>
          </a:p>
          <a:p>
            <a:pPr marL="742950" lvl="1" indent="-285750">
              <a:buFont typeface="+mj-lt"/>
              <a:buAutoNum type="arabicPeriod"/>
            </a:pPr>
            <a:r>
              <a:rPr lang="es-ES" b="1"/>
              <a:t>Percentil 75</a:t>
            </a:r>
            <a:r>
              <a:rPr lang="es-ES"/>
              <a:t>: 115.0</a:t>
            </a:r>
          </a:p>
          <a:p>
            <a:pPr marL="742950" lvl="1" indent="-285750">
              <a:buFont typeface="+mj-lt"/>
              <a:buAutoNum type="arabicPeriod"/>
            </a:pPr>
            <a:r>
              <a:rPr lang="es-ES" b="1"/>
              <a:t>Percentil 90</a:t>
            </a:r>
            <a:r>
              <a:rPr lang="es-ES"/>
              <a:t>: 427.0</a:t>
            </a:r>
          </a:p>
          <a:p>
            <a:r>
              <a:rPr lang="es-ES"/>
              <a:t>A continuación, se puede filtrar el DataFrame en función del umbral seleccionado para determinar qué perfumes cumplen con este criterio.</a:t>
            </a:r>
            <a:endParaRPr lang="es-ES" dirty="0"/>
          </a:p>
        </p:txBody>
      </p:sp>
      <p:pic>
        <p:nvPicPr>
          <p:cNvPr id="5" name="Picture 4">
            <a:extLst>
              <a:ext uri="{FF2B5EF4-FFF2-40B4-BE49-F238E27FC236}">
                <a16:creationId xmlns:a16="http://schemas.microsoft.com/office/drawing/2014/main" id="{709AF530-AE93-48CA-9248-30EE76F46B60}"/>
              </a:ext>
            </a:extLst>
          </p:cNvPr>
          <p:cNvPicPr>
            <a:picLocks noChangeAspect="1"/>
          </p:cNvPicPr>
          <p:nvPr/>
        </p:nvPicPr>
        <p:blipFill>
          <a:blip r:embed="rId2"/>
          <a:stretch>
            <a:fillRect/>
          </a:stretch>
        </p:blipFill>
        <p:spPr>
          <a:xfrm>
            <a:off x="676145" y="2863273"/>
            <a:ext cx="5608763" cy="3463262"/>
          </a:xfrm>
          <a:prstGeom prst="rect">
            <a:avLst/>
          </a:prstGeom>
        </p:spPr>
      </p:pic>
      <p:sp>
        <p:nvSpPr>
          <p:cNvPr id="7" name="TextBox 6">
            <a:extLst>
              <a:ext uri="{FF2B5EF4-FFF2-40B4-BE49-F238E27FC236}">
                <a16:creationId xmlns:a16="http://schemas.microsoft.com/office/drawing/2014/main" id="{F3587436-FD62-0D67-2D80-211C9C3F5DD2}"/>
              </a:ext>
            </a:extLst>
          </p:cNvPr>
          <p:cNvSpPr txBox="1"/>
          <p:nvPr/>
        </p:nvSpPr>
        <p:spPr>
          <a:xfrm>
            <a:off x="6284908" y="3302242"/>
            <a:ext cx="5772518" cy="2585323"/>
          </a:xfrm>
          <a:prstGeom prst="rect">
            <a:avLst/>
          </a:prstGeom>
          <a:noFill/>
        </p:spPr>
        <p:txBody>
          <a:bodyPr wrap="square">
            <a:spAutoFit/>
          </a:bodyPr>
          <a:lstStyle/>
          <a:p>
            <a:r>
              <a:rPr lang="es-ES" dirty="0"/>
              <a:t>El gráfico sugiere que para obtener un Rating </a:t>
            </a:r>
            <a:r>
              <a:rPr lang="es-ES" dirty="0" err="1"/>
              <a:t>Value</a:t>
            </a:r>
            <a:r>
              <a:rPr lang="es-ES" dirty="0"/>
              <a:t> confiable, un perfume necesita acumular una cantidad significativa de votos. Los perfumes con menos votos muestran una mayor variabilidad en su calificación, lo que puede no representar de manera precisa la calidad del perfume. Por lo tanto, se podría considerar un umbral de Rating </a:t>
            </a:r>
            <a:r>
              <a:rPr lang="es-ES" dirty="0" err="1"/>
              <a:t>Count</a:t>
            </a:r>
            <a:r>
              <a:rPr lang="es-ES" dirty="0"/>
              <a:t> por encima del cual el Rating </a:t>
            </a:r>
            <a:r>
              <a:rPr lang="es-ES" dirty="0" err="1"/>
              <a:t>Value</a:t>
            </a:r>
            <a:r>
              <a:rPr lang="es-ES" dirty="0"/>
              <a:t> se considera objetivo y representativo de la verdadera calidad del perfume.</a:t>
            </a:r>
          </a:p>
        </p:txBody>
      </p:sp>
    </p:spTree>
    <p:extLst>
      <p:ext uri="{BB962C8B-B14F-4D97-AF65-F5344CB8AC3E}">
        <p14:creationId xmlns:p14="http://schemas.microsoft.com/office/powerpoint/2010/main" val="1631064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507CEF-A318-AA57-F949-CE7E92E2B8E7}"/>
              </a:ext>
            </a:extLst>
          </p:cNvPr>
          <p:cNvPicPr>
            <a:picLocks noChangeAspect="1"/>
          </p:cNvPicPr>
          <p:nvPr/>
        </p:nvPicPr>
        <p:blipFill>
          <a:blip r:embed="rId2"/>
          <a:stretch>
            <a:fillRect/>
          </a:stretch>
        </p:blipFill>
        <p:spPr>
          <a:xfrm>
            <a:off x="389818" y="259427"/>
            <a:ext cx="3549212" cy="2178973"/>
          </a:xfrm>
          <a:prstGeom prst="rect">
            <a:avLst/>
          </a:prstGeom>
        </p:spPr>
      </p:pic>
      <p:pic>
        <p:nvPicPr>
          <p:cNvPr id="5" name="Picture 4">
            <a:extLst>
              <a:ext uri="{FF2B5EF4-FFF2-40B4-BE49-F238E27FC236}">
                <a16:creationId xmlns:a16="http://schemas.microsoft.com/office/drawing/2014/main" id="{0D7B4AE2-15FD-8B6C-9422-76BDC552BE1A}"/>
              </a:ext>
            </a:extLst>
          </p:cNvPr>
          <p:cNvPicPr>
            <a:picLocks noChangeAspect="1"/>
          </p:cNvPicPr>
          <p:nvPr/>
        </p:nvPicPr>
        <p:blipFill>
          <a:blip r:embed="rId3"/>
          <a:stretch>
            <a:fillRect/>
          </a:stretch>
        </p:blipFill>
        <p:spPr>
          <a:xfrm>
            <a:off x="4209074" y="259427"/>
            <a:ext cx="3538338" cy="2244437"/>
          </a:xfrm>
          <a:prstGeom prst="rect">
            <a:avLst/>
          </a:prstGeom>
        </p:spPr>
      </p:pic>
      <p:pic>
        <p:nvPicPr>
          <p:cNvPr id="7" name="Picture 6">
            <a:extLst>
              <a:ext uri="{FF2B5EF4-FFF2-40B4-BE49-F238E27FC236}">
                <a16:creationId xmlns:a16="http://schemas.microsoft.com/office/drawing/2014/main" id="{F4AB7E7A-A99C-476E-BF81-95D4E0B611F8}"/>
              </a:ext>
            </a:extLst>
          </p:cNvPr>
          <p:cNvPicPr>
            <a:picLocks noChangeAspect="1"/>
          </p:cNvPicPr>
          <p:nvPr/>
        </p:nvPicPr>
        <p:blipFill>
          <a:blip r:embed="rId4"/>
          <a:stretch>
            <a:fillRect/>
          </a:stretch>
        </p:blipFill>
        <p:spPr>
          <a:xfrm>
            <a:off x="8017456" y="259427"/>
            <a:ext cx="3620362" cy="2244437"/>
          </a:xfrm>
          <a:prstGeom prst="rect">
            <a:avLst/>
          </a:prstGeom>
        </p:spPr>
      </p:pic>
      <p:sp>
        <p:nvSpPr>
          <p:cNvPr id="9" name="TextBox 8">
            <a:extLst>
              <a:ext uri="{FF2B5EF4-FFF2-40B4-BE49-F238E27FC236}">
                <a16:creationId xmlns:a16="http://schemas.microsoft.com/office/drawing/2014/main" id="{7FEF2201-B2B7-45A2-F300-F604FA0910C1}"/>
              </a:ext>
            </a:extLst>
          </p:cNvPr>
          <p:cNvSpPr txBox="1"/>
          <p:nvPr/>
        </p:nvSpPr>
        <p:spPr>
          <a:xfrm>
            <a:off x="2865120" y="3199975"/>
            <a:ext cx="6096000" cy="2308324"/>
          </a:xfrm>
          <a:prstGeom prst="rect">
            <a:avLst/>
          </a:prstGeom>
          <a:noFill/>
        </p:spPr>
        <p:txBody>
          <a:bodyPr wrap="square">
            <a:spAutoFit/>
          </a:bodyPr>
          <a:lstStyle/>
          <a:p>
            <a:r>
              <a:rPr lang="es-ES" b="1" dirty="0"/>
              <a:t>Umbral Recomendado:</a:t>
            </a:r>
            <a:r>
              <a:rPr lang="es-ES" dirty="0"/>
              <a:t> Considerando los datos y el análisis, un umbral de 25 votos es una opción razonable para equilibrar la cantidad de datos y la confiabilidad de las calificaciones. Esto permitirá utilizar una gran cantidad de perfumes en el análisis, manteniendo un nivel aceptable de confiabilidad en las calificaciones (Rating </a:t>
            </a:r>
            <a:r>
              <a:rPr lang="es-ES" dirty="0" err="1"/>
              <a:t>Value</a:t>
            </a:r>
            <a:r>
              <a:rPr lang="es-ES" dirty="0"/>
              <a:t>).</a:t>
            </a:r>
          </a:p>
          <a:p>
            <a:r>
              <a:rPr lang="es-ES" dirty="0"/>
              <a:t>Para un análisis más preciso, un umbral de 100 votos sería ideal, pero esto reducirá la cantidad de datos disponibles.</a:t>
            </a:r>
          </a:p>
        </p:txBody>
      </p:sp>
    </p:spTree>
    <p:extLst>
      <p:ext uri="{BB962C8B-B14F-4D97-AF65-F5344CB8AC3E}">
        <p14:creationId xmlns:p14="http://schemas.microsoft.com/office/powerpoint/2010/main" val="202436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7E20431-7B35-4D8D-E5CE-A841A9547FCF}"/>
              </a:ext>
            </a:extLst>
          </p:cNvPr>
          <p:cNvPicPr>
            <a:picLocks noChangeAspect="1"/>
          </p:cNvPicPr>
          <p:nvPr/>
        </p:nvPicPr>
        <p:blipFill>
          <a:blip r:embed="rId2">
            <a:alphaModFix amt="35000"/>
          </a:blip>
          <a:srcRect b="15730"/>
          <a:stretch/>
        </p:blipFill>
        <p:spPr>
          <a:xfrm>
            <a:off x="20" y="10"/>
            <a:ext cx="12191980" cy="6857990"/>
          </a:xfrm>
          <a:prstGeom prst="rect">
            <a:avLst/>
          </a:prstGeom>
        </p:spPr>
      </p:pic>
      <p:graphicFrame>
        <p:nvGraphicFramePr>
          <p:cNvPr id="5" name="TextBox 2">
            <a:extLst>
              <a:ext uri="{FF2B5EF4-FFF2-40B4-BE49-F238E27FC236}">
                <a16:creationId xmlns:a16="http://schemas.microsoft.com/office/drawing/2014/main" id="{F81CA31F-10A1-7DDF-A5ED-A8BC891CBBAD}"/>
              </a:ext>
            </a:extLst>
          </p:cNvPr>
          <p:cNvGraphicFramePr/>
          <p:nvPr>
            <p:extLst>
              <p:ext uri="{D42A27DB-BD31-4B8C-83A1-F6EECF244321}">
                <p14:modId xmlns:p14="http://schemas.microsoft.com/office/powerpoint/2010/main" val="328335333"/>
              </p:ext>
            </p:extLst>
          </p:nvPr>
        </p:nvGraphicFramePr>
        <p:xfrm>
          <a:off x="838199" y="895927"/>
          <a:ext cx="10707255" cy="52810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498884"/>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74DBC9-7421-5447-1F87-CB09FE06AE26}"/>
              </a:ext>
            </a:extLst>
          </p:cNvPr>
          <p:cNvSpPr txBox="1"/>
          <p:nvPr/>
        </p:nvSpPr>
        <p:spPr>
          <a:xfrm>
            <a:off x="161544" y="97500"/>
            <a:ext cx="11868912" cy="5632311"/>
          </a:xfrm>
          <a:prstGeom prst="rect">
            <a:avLst/>
          </a:prstGeom>
          <a:noFill/>
        </p:spPr>
        <p:txBody>
          <a:bodyPr wrap="square">
            <a:spAutoFit/>
          </a:bodyPr>
          <a:lstStyle/>
          <a:p>
            <a:r>
              <a:rPr lang="es-ES" b="1" dirty="0"/>
              <a:t>Principales observaciones del análisis de datos:</a:t>
            </a:r>
          </a:p>
          <a:p>
            <a:pPr>
              <a:buFont typeface="+mj-lt"/>
              <a:buAutoNum type="arabicPeriod"/>
            </a:pPr>
            <a:r>
              <a:rPr lang="es-ES" b="1" dirty="0"/>
              <a:t>Valores faltantes</a:t>
            </a:r>
            <a:r>
              <a:rPr lang="es-ES" dirty="0"/>
              <a:t>:</a:t>
            </a:r>
          </a:p>
          <a:p>
            <a:pPr marL="742950" lvl="1" indent="-285750">
              <a:buFont typeface="+mj-lt"/>
              <a:buAutoNum type="arabicPeriod"/>
            </a:pPr>
            <a:r>
              <a:rPr lang="es-ES" dirty="0"/>
              <a:t>Las columnas </a:t>
            </a:r>
            <a:r>
              <a:rPr lang="es-ES" b="1" dirty="0"/>
              <a:t>Top</a:t>
            </a:r>
            <a:r>
              <a:rPr lang="es-ES" dirty="0"/>
              <a:t>, </a:t>
            </a:r>
            <a:r>
              <a:rPr lang="es-ES" b="1" dirty="0" err="1"/>
              <a:t>Middle</a:t>
            </a:r>
            <a:r>
              <a:rPr lang="es-ES" dirty="0"/>
              <a:t>, </a:t>
            </a:r>
            <a:r>
              <a:rPr lang="es-ES" b="1" dirty="0"/>
              <a:t>Base</a:t>
            </a:r>
            <a:r>
              <a:rPr lang="es-ES" dirty="0"/>
              <a:t>, </a:t>
            </a:r>
            <a:r>
              <a:rPr lang="es-ES" b="1" dirty="0"/>
              <a:t>Perfumer1</a:t>
            </a:r>
            <a:r>
              <a:rPr lang="es-ES" dirty="0"/>
              <a:t>, </a:t>
            </a:r>
            <a:r>
              <a:rPr lang="es-ES" b="1" dirty="0"/>
              <a:t>Perfumer2</a:t>
            </a:r>
            <a:r>
              <a:rPr lang="es-ES" dirty="0"/>
              <a:t> y </a:t>
            </a:r>
            <a:r>
              <a:rPr lang="es-ES" b="1" dirty="0" err="1"/>
              <a:t>Year</a:t>
            </a:r>
            <a:r>
              <a:rPr lang="es-ES" dirty="0"/>
              <a:t> presentan una cantidad significativa de valores nulos. Deberás decidir cómo manejarlos, ya sea rellenando los valores faltantes o eliminando esas filas o columnas.</a:t>
            </a:r>
          </a:p>
          <a:p>
            <a:pPr>
              <a:buFont typeface="+mj-lt"/>
              <a:buAutoNum type="arabicPeriod"/>
            </a:pPr>
            <a:r>
              <a:rPr lang="es-ES" b="1" dirty="0"/>
              <a:t>Estadísticas generales</a:t>
            </a:r>
            <a:r>
              <a:rPr lang="es-ES" dirty="0"/>
              <a:t>:</a:t>
            </a:r>
          </a:p>
          <a:p>
            <a:pPr marL="742950" lvl="1" indent="-285750">
              <a:buFont typeface="+mj-lt"/>
              <a:buAutoNum type="arabicPeriod"/>
            </a:pPr>
            <a:r>
              <a:rPr lang="es-ES" dirty="0"/>
              <a:t>El </a:t>
            </a:r>
            <a:r>
              <a:rPr lang="es-ES" b="1" dirty="0"/>
              <a:t>Rating </a:t>
            </a:r>
            <a:r>
              <a:rPr lang="es-ES" b="1" dirty="0" err="1"/>
              <a:t>Value</a:t>
            </a:r>
            <a:r>
              <a:rPr lang="es-ES" dirty="0"/>
              <a:t> varía entre 1.42 y 4.97, con una media de 3.97 aproximadamente.</a:t>
            </a:r>
          </a:p>
          <a:p>
            <a:pPr marL="742950" lvl="1" indent="-285750">
              <a:buFont typeface="+mj-lt"/>
              <a:buAutoNum type="arabicPeriod"/>
            </a:pPr>
            <a:r>
              <a:rPr lang="es-ES" dirty="0"/>
              <a:t>Existen posibles valores atípicos en las columnas </a:t>
            </a:r>
            <a:r>
              <a:rPr lang="es-ES" b="1" dirty="0"/>
              <a:t>Rating </a:t>
            </a:r>
            <a:r>
              <a:rPr lang="es-ES" b="1" dirty="0" err="1"/>
              <a:t>Value</a:t>
            </a:r>
            <a:r>
              <a:rPr lang="es-ES" dirty="0"/>
              <a:t>, </a:t>
            </a:r>
            <a:r>
              <a:rPr lang="es-ES" b="1" dirty="0"/>
              <a:t>Rating </a:t>
            </a:r>
            <a:r>
              <a:rPr lang="es-ES" b="1" dirty="0" err="1"/>
              <a:t>Count</a:t>
            </a:r>
            <a:r>
              <a:rPr lang="es-ES" dirty="0"/>
              <a:t> y </a:t>
            </a:r>
            <a:r>
              <a:rPr lang="es-ES" b="1" dirty="0" err="1"/>
              <a:t>Year</a:t>
            </a:r>
            <a:r>
              <a:rPr lang="es-ES" dirty="0"/>
              <a:t>.</a:t>
            </a:r>
          </a:p>
          <a:p>
            <a:pPr>
              <a:buFont typeface="+mj-lt"/>
              <a:buAutoNum type="arabicPeriod"/>
            </a:pPr>
            <a:r>
              <a:rPr lang="es-ES" b="1" dirty="0"/>
              <a:t>Valores atípicos (</a:t>
            </a:r>
            <a:r>
              <a:rPr lang="es-ES" b="1" dirty="0" err="1"/>
              <a:t>outliers</a:t>
            </a:r>
            <a:r>
              <a:rPr lang="es-ES" b="1" dirty="0"/>
              <a:t>)</a:t>
            </a:r>
            <a:r>
              <a:rPr lang="es-ES" dirty="0"/>
              <a:t>:</a:t>
            </a:r>
          </a:p>
          <a:p>
            <a:pPr marL="742950" lvl="1" indent="-285750">
              <a:buFont typeface="+mj-lt"/>
              <a:buAutoNum type="arabicPeriod"/>
            </a:pPr>
            <a:r>
              <a:rPr lang="es-ES" dirty="0"/>
              <a:t>Se identificaron 429 posibles </a:t>
            </a:r>
            <a:r>
              <a:rPr lang="es-ES" dirty="0" err="1"/>
              <a:t>outliers</a:t>
            </a:r>
            <a:r>
              <a:rPr lang="es-ES" dirty="0"/>
              <a:t> en la columna </a:t>
            </a:r>
            <a:r>
              <a:rPr lang="es-ES" b="1" dirty="0"/>
              <a:t>Rating </a:t>
            </a:r>
            <a:r>
              <a:rPr lang="es-ES" b="1" dirty="0" err="1"/>
              <a:t>Value</a:t>
            </a:r>
            <a:r>
              <a:rPr lang="es-ES" dirty="0"/>
              <a:t>.</a:t>
            </a:r>
          </a:p>
          <a:p>
            <a:pPr marL="742950" lvl="1" indent="-285750">
              <a:buFont typeface="+mj-lt"/>
              <a:buAutoNum type="arabicPeriod"/>
            </a:pPr>
            <a:r>
              <a:rPr lang="es-ES" dirty="0"/>
              <a:t>Hay 4,070 </a:t>
            </a:r>
            <a:r>
              <a:rPr lang="es-ES" dirty="0" err="1"/>
              <a:t>outliers</a:t>
            </a:r>
            <a:r>
              <a:rPr lang="es-ES" dirty="0"/>
              <a:t> en la columna </a:t>
            </a:r>
            <a:r>
              <a:rPr lang="es-ES" b="1" dirty="0"/>
              <a:t>Rating </a:t>
            </a:r>
            <a:r>
              <a:rPr lang="es-ES" b="1" dirty="0" err="1"/>
              <a:t>Count</a:t>
            </a:r>
            <a:r>
              <a:rPr lang="es-ES" dirty="0"/>
              <a:t>, lo que sugiere que algunos perfumes son extremadamente populares en comparación con otros.</a:t>
            </a:r>
          </a:p>
          <a:p>
            <a:pPr marL="742950" lvl="1" indent="-285750">
              <a:buFont typeface="+mj-lt"/>
              <a:buAutoNum type="arabicPeriod"/>
            </a:pPr>
            <a:r>
              <a:rPr lang="es-ES" dirty="0"/>
              <a:t>Existen datos antiguos en la columna </a:t>
            </a:r>
            <a:r>
              <a:rPr lang="es-ES" b="1" dirty="0" err="1"/>
              <a:t>Year</a:t>
            </a:r>
            <a:r>
              <a:rPr lang="es-ES" dirty="0"/>
              <a:t> que podrían requerir investigación o corrección (algunos tan lejanos como 1781).</a:t>
            </a:r>
          </a:p>
          <a:p>
            <a:r>
              <a:rPr lang="es-ES" b="1" dirty="0"/>
              <a:t>Visualización de la distribución de Rating </a:t>
            </a:r>
            <a:r>
              <a:rPr lang="es-ES" b="1" dirty="0" err="1"/>
              <a:t>Value</a:t>
            </a:r>
            <a:r>
              <a:rPr lang="es-ES" b="1" dirty="0"/>
              <a:t>:</a:t>
            </a:r>
          </a:p>
          <a:p>
            <a:r>
              <a:rPr lang="es-ES" dirty="0"/>
              <a:t>Para entender mejor cómo se distribuyen los valores en la columna </a:t>
            </a:r>
            <a:r>
              <a:rPr lang="es-ES" b="1" dirty="0"/>
              <a:t>Rating </a:t>
            </a:r>
            <a:r>
              <a:rPr lang="es-ES" b="1" dirty="0" err="1"/>
              <a:t>Value</a:t>
            </a:r>
            <a:r>
              <a:rPr lang="es-ES" dirty="0"/>
              <a:t>, se pueden usar dos métodos:</a:t>
            </a:r>
          </a:p>
          <a:p>
            <a:pPr>
              <a:buFont typeface="+mj-lt"/>
              <a:buAutoNum type="arabicPeriod"/>
            </a:pPr>
            <a:r>
              <a:rPr lang="es-ES" b="1" dirty="0"/>
              <a:t>Histograma</a:t>
            </a:r>
            <a:r>
              <a:rPr lang="es-ES" dirty="0"/>
              <a:t>:</a:t>
            </a:r>
          </a:p>
          <a:p>
            <a:pPr marL="742950" lvl="1" indent="-285750">
              <a:buFont typeface="+mj-lt"/>
              <a:buAutoNum type="arabicPeriod"/>
            </a:pPr>
            <a:r>
              <a:rPr lang="es-ES" dirty="0"/>
              <a:t>Un histograma muestra la frecuencia de los valores de </a:t>
            </a:r>
            <a:r>
              <a:rPr lang="es-ES" b="1" dirty="0"/>
              <a:t>Rating </a:t>
            </a:r>
            <a:r>
              <a:rPr lang="es-ES" b="1" dirty="0" err="1"/>
              <a:t>Value</a:t>
            </a:r>
            <a:r>
              <a:rPr lang="es-ES" dirty="0"/>
              <a:t> en intervalos específicos (o "</a:t>
            </a:r>
            <a:r>
              <a:rPr lang="es-ES" dirty="0" err="1"/>
              <a:t>bins</a:t>
            </a:r>
            <a:r>
              <a:rPr lang="es-ES" dirty="0"/>
              <a:t>").</a:t>
            </a:r>
          </a:p>
          <a:p>
            <a:pPr>
              <a:buFont typeface="+mj-lt"/>
              <a:buAutoNum type="arabicPeriod"/>
            </a:pPr>
            <a:r>
              <a:rPr lang="es-ES" b="1" dirty="0"/>
              <a:t>Gráfico KDE (</a:t>
            </a:r>
            <a:r>
              <a:rPr lang="es-ES" b="1" dirty="0" err="1"/>
              <a:t>Kernel</a:t>
            </a:r>
            <a:r>
              <a:rPr lang="es-ES" b="1" dirty="0"/>
              <a:t> </a:t>
            </a:r>
            <a:r>
              <a:rPr lang="es-ES" b="1" dirty="0" err="1"/>
              <a:t>Density</a:t>
            </a:r>
            <a:r>
              <a:rPr lang="es-ES" b="1" dirty="0"/>
              <a:t> </a:t>
            </a:r>
            <a:r>
              <a:rPr lang="es-ES" b="1" dirty="0" err="1"/>
              <a:t>Estimate</a:t>
            </a:r>
            <a:r>
              <a:rPr lang="es-ES" b="1" dirty="0"/>
              <a:t>)</a:t>
            </a:r>
            <a:r>
              <a:rPr lang="es-ES" dirty="0"/>
              <a:t>:</a:t>
            </a:r>
          </a:p>
          <a:p>
            <a:pPr marL="742950" lvl="1" indent="-285750">
              <a:buFont typeface="+mj-lt"/>
              <a:buAutoNum type="arabicPeriod"/>
            </a:pPr>
            <a:r>
              <a:rPr lang="es-ES" dirty="0"/>
              <a:t>El gráfico KDE proporciona una estimación suave de la distribución, lo que puede ser más fácil de interpretar que un histograma.</a:t>
            </a:r>
          </a:p>
        </p:txBody>
      </p:sp>
    </p:spTree>
    <p:extLst>
      <p:ext uri="{BB962C8B-B14F-4D97-AF65-F5344CB8AC3E}">
        <p14:creationId xmlns:p14="http://schemas.microsoft.com/office/powerpoint/2010/main" val="95826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E55EBC-DD1B-6F3C-F235-F50E3A0C478D}"/>
              </a:ext>
            </a:extLst>
          </p:cNvPr>
          <p:cNvPicPr>
            <a:picLocks noChangeAspect="1"/>
          </p:cNvPicPr>
          <p:nvPr/>
        </p:nvPicPr>
        <p:blipFill>
          <a:blip r:embed="rId2"/>
          <a:stretch>
            <a:fillRect/>
          </a:stretch>
        </p:blipFill>
        <p:spPr>
          <a:xfrm>
            <a:off x="258619" y="145111"/>
            <a:ext cx="4812741" cy="2792053"/>
          </a:xfrm>
          <a:prstGeom prst="rect">
            <a:avLst/>
          </a:prstGeom>
        </p:spPr>
      </p:pic>
      <p:pic>
        <p:nvPicPr>
          <p:cNvPr id="5" name="Picture 4">
            <a:extLst>
              <a:ext uri="{FF2B5EF4-FFF2-40B4-BE49-F238E27FC236}">
                <a16:creationId xmlns:a16="http://schemas.microsoft.com/office/drawing/2014/main" id="{930CA3F1-62FB-6E15-1863-477BF64FB3A5}"/>
              </a:ext>
            </a:extLst>
          </p:cNvPr>
          <p:cNvPicPr>
            <a:picLocks noChangeAspect="1"/>
          </p:cNvPicPr>
          <p:nvPr/>
        </p:nvPicPr>
        <p:blipFill>
          <a:blip r:embed="rId3"/>
          <a:stretch>
            <a:fillRect/>
          </a:stretch>
        </p:blipFill>
        <p:spPr>
          <a:xfrm>
            <a:off x="258619" y="3174639"/>
            <a:ext cx="4812741" cy="3124562"/>
          </a:xfrm>
          <a:prstGeom prst="rect">
            <a:avLst/>
          </a:prstGeom>
        </p:spPr>
      </p:pic>
      <p:sp>
        <p:nvSpPr>
          <p:cNvPr id="7" name="TextBox 6">
            <a:extLst>
              <a:ext uri="{FF2B5EF4-FFF2-40B4-BE49-F238E27FC236}">
                <a16:creationId xmlns:a16="http://schemas.microsoft.com/office/drawing/2014/main" id="{F12D63CD-B846-0FAE-5A9F-EDF761E7ED52}"/>
              </a:ext>
            </a:extLst>
          </p:cNvPr>
          <p:cNvSpPr txBox="1"/>
          <p:nvPr/>
        </p:nvSpPr>
        <p:spPr>
          <a:xfrm>
            <a:off x="5215128" y="709273"/>
            <a:ext cx="6096000" cy="5078313"/>
          </a:xfrm>
          <a:prstGeom prst="rect">
            <a:avLst/>
          </a:prstGeom>
          <a:noFill/>
        </p:spPr>
        <p:txBody>
          <a:bodyPr wrap="square">
            <a:spAutoFit/>
          </a:bodyPr>
          <a:lstStyle/>
          <a:p>
            <a:r>
              <a:rPr lang="es-ES" b="1" dirty="0"/>
              <a:t>Interpretación del Histograma y Gráfico KDE de la Distribución del "Rating </a:t>
            </a:r>
            <a:r>
              <a:rPr lang="es-ES" b="1" dirty="0" err="1"/>
              <a:t>Value</a:t>
            </a:r>
            <a:r>
              <a:rPr lang="es-ES" b="1" dirty="0"/>
              <a:t>"</a:t>
            </a:r>
          </a:p>
          <a:p>
            <a:pPr>
              <a:buFont typeface="+mj-lt"/>
              <a:buAutoNum type="arabicPeriod"/>
            </a:pPr>
            <a:r>
              <a:rPr lang="es-ES" b="1" dirty="0"/>
              <a:t>Histograma</a:t>
            </a:r>
            <a:r>
              <a:rPr lang="es-ES" dirty="0"/>
              <a:t>:</a:t>
            </a:r>
          </a:p>
          <a:p>
            <a:pPr marL="742950" lvl="1" indent="-285750">
              <a:buFont typeface="+mj-lt"/>
              <a:buAutoNum type="arabicPeriod"/>
            </a:pPr>
            <a:r>
              <a:rPr lang="es-ES" b="1" dirty="0"/>
              <a:t>Forma de la Distribución</a:t>
            </a:r>
            <a:r>
              <a:rPr lang="es-ES" dirty="0"/>
              <a:t>: Sesgo a la izquierda, lo que indica que la mayoría de los perfumes tienen calificaciones altas (entre 3.5 y 4.5).</a:t>
            </a:r>
          </a:p>
          <a:p>
            <a:pPr marL="742950" lvl="1" indent="-285750">
              <a:buFont typeface="+mj-lt"/>
              <a:buAutoNum type="arabicPeriod"/>
            </a:pPr>
            <a:r>
              <a:rPr lang="es-ES" b="1" dirty="0"/>
              <a:t>Concentración</a:t>
            </a:r>
            <a:r>
              <a:rPr lang="es-ES" dirty="0"/>
              <a:t>: La calificación más común es justo por encima de 4.0, lo que sugiere que la mayoría de los perfumes reciben buenas evaluaciones.</a:t>
            </a:r>
          </a:p>
          <a:p>
            <a:pPr marL="742950" lvl="1" indent="-285750">
              <a:buFont typeface="+mj-lt"/>
              <a:buAutoNum type="arabicPeriod"/>
            </a:pPr>
            <a:r>
              <a:rPr lang="es-ES" b="1" dirty="0"/>
              <a:t>Valores Extremos</a:t>
            </a:r>
            <a:r>
              <a:rPr lang="es-ES" dirty="0"/>
              <a:t>: Calificaciones por debajo de 3.0 son muy raras.</a:t>
            </a:r>
          </a:p>
          <a:p>
            <a:pPr>
              <a:buFont typeface="+mj-lt"/>
              <a:buAutoNum type="arabicPeriod"/>
            </a:pPr>
            <a:r>
              <a:rPr lang="es-ES" b="1" dirty="0"/>
              <a:t>Gráfico KDE</a:t>
            </a:r>
            <a:r>
              <a:rPr lang="es-ES" dirty="0"/>
              <a:t>:</a:t>
            </a:r>
          </a:p>
          <a:p>
            <a:pPr marL="742950" lvl="1" indent="-285750">
              <a:buFont typeface="+mj-lt"/>
              <a:buAutoNum type="arabicPeriod"/>
            </a:pPr>
            <a:r>
              <a:rPr lang="es-ES" b="1" dirty="0"/>
              <a:t>Pico Principal</a:t>
            </a:r>
            <a:r>
              <a:rPr lang="es-ES" dirty="0"/>
              <a:t>: El pico está alrededor de 4.0, confirmando que es la calificación más frecuente.</a:t>
            </a:r>
          </a:p>
          <a:p>
            <a:pPr marL="742950" lvl="1" indent="-285750">
              <a:buFont typeface="+mj-lt"/>
              <a:buAutoNum type="arabicPeriod"/>
            </a:pPr>
            <a:r>
              <a:rPr lang="es-ES" b="1" dirty="0"/>
              <a:t>Sesgo a la Izquierda</a:t>
            </a:r>
            <a:r>
              <a:rPr lang="es-ES" dirty="0"/>
              <a:t>: Como en el histograma, muestra que las calificaciones bajas son escasas.</a:t>
            </a:r>
          </a:p>
          <a:p>
            <a:pPr marL="742950" lvl="1" indent="-285750">
              <a:buFont typeface="+mj-lt"/>
              <a:buAutoNum type="arabicPeriod"/>
            </a:pPr>
            <a:r>
              <a:rPr lang="es-ES" b="1" dirty="0"/>
              <a:t>Curva Suave</a:t>
            </a:r>
            <a:r>
              <a:rPr lang="es-ES" dirty="0"/>
              <a:t>: Indica que no hay </a:t>
            </a:r>
            <a:r>
              <a:rPr lang="es-ES" dirty="0" err="1"/>
              <a:t>clusters</a:t>
            </a:r>
            <a:r>
              <a:rPr lang="es-ES" dirty="0"/>
              <a:t> significativos fuera del rango principal de calificaciones.</a:t>
            </a:r>
          </a:p>
        </p:txBody>
      </p:sp>
    </p:spTree>
    <p:extLst>
      <p:ext uri="{BB962C8B-B14F-4D97-AF65-F5344CB8AC3E}">
        <p14:creationId xmlns:p14="http://schemas.microsoft.com/office/powerpoint/2010/main" val="1447898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9D5DF5-A47B-69BD-552B-7F6431E1D266}"/>
              </a:ext>
            </a:extLst>
          </p:cNvPr>
          <p:cNvSpPr txBox="1"/>
          <p:nvPr/>
        </p:nvSpPr>
        <p:spPr>
          <a:xfrm>
            <a:off x="1051560" y="1166843"/>
            <a:ext cx="10488168" cy="4801314"/>
          </a:xfrm>
          <a:prstGeom prst="rect">
            <a:avLst/>
          </a:prstGeom>
          <a:noFill/>
        </p:spPr>
        <p:txBody>
          <a:bodyPr wrap="square">
            <a:spAutoFit/>
          </a:bodyPr>
          <a:lstStyle/>
          <a:p>
            <a:r>
              <a:rPr lang="es-ES" b="1" dirty="0"/>
              <a:t>Conclusiones Principales:</a:t>
            </a:r>
          </a:p>
          <a:p>
            <a:endParaRPr lang="es-ES" b="1" dirty="0"/>
          </a:p>
          <a:p>
            <a:pPr>
              <a:buFont typeface="Arial" panose="020B0604020202020204" pitchFamily="34" charset="0"/>
              <a:buChar char="•"/>
            </a:pPr>
            <a:r>
              <a:rPr lang="es-ES" b="1" dirty="0"/>
              <a:t>Calificaciones Altas Predominan</a:t>
            </a:r>
            <a:r>
              <a:rPr lang="es-ES" dirty="0"/>
              <a:t>: La mayoría de los perfumes tienen calificaciones cercanas a 4.0, lo que sugiere una tendencia positiva en las evaluaciones.</a:t>
            </a:r>
          </a:p>
          <a:p>
            <a:pPr>
              <a:buFont typeface="Arial" panose="020B0604020202020204" pitchFamily="34" charset="0"/>
              <a:buChar char="•"/>
            </a:pPr>
            <a:endParaRPr lang="es-ES" dirty="0"/>
          </a:p>
          <a:p>
            <a:pPr>
              <a:buFont typeface="Arial" panose="020B0604020202020204" pitchFamily="34" charset="0"/>
              <a:buChar char="•"/>
            </a:pPr>
            <a:r>
              <a:rPr lang="es-ES" b="1" dirty="0"/>
              <a:t>Distribución Sesgada</a:t>
            </a:r>
            <a:r>
              <a:rPr lang="es-ES" dirty="0"/>
              <a:t>: El sesgo hacia calificaciones altas podría afectar los modelos predictivos si no se maneja adecuadamente.</a:t>
            </a:r>
          </a:p>
          <a:p>
            <a:pPr>
              <a:buFont typeface="Arial" panose="020B0604020202020204" pitchFamily="34" charset="0"/>
              <a:buChar char="•"/>
            </a:pPr>
            <a:endParaRPr lang="es-ES" dirty="0"/>
          </a:p>
          <a:p>
            <a:pPr>
              <a:buFont typeface="Arial" panose="020B0604020202020204" pitchFamily="34" charset="0"/>
              <a:buChar char="•"/>
            </a:pPr>
            <a:r>
              <a:rPr lang="es-ES" b="1" dirty="0"/>
              <a:t>Pocas Calificaciones Bajas</a:t>
            </a:r>
            <a:r>
              <a:rPr lang="es-ES" dirty="0"/>
              <a:t>: Perfumes con calificaciones menores a 3.0 son raros, lo que sugiere que los usuarios tienden a evitar calificaciones muy bajas.</a:t>
            </a:r>
          </a:p>
          <a:p>
            <a:pPr>
              <a:buFont typeface="Arial" panose="020B0604020202020204" pitchFamily="34" charset="0"/>
              <a:buChar char="•"/>
            </a:pPr>
            <a:endParaRPr lang="es-ES" dirty="0"/>
          </a:p>
          <a:p>
            <a:r>
              <a:rPr lang="es-ES" b="1" dirty="0"/>
              <a:t>Implicaciones para el Modelo:</a:t>
            </a:r>
          </a:p>
          <a:p>
            <a:endParaRPr lang="es-ES" b="1" dirty="0"/>
          </a:p>
          <a:p>
            <a:pPr>
              <a:buFont typeface="Arial" panose="020B0604020202020204" pitchFamily="34" charset="0"/>
              <a:buChar char="•"/>
            </a:pPr>
            <a:r>
              <a:rPr lang="es-ES" b="1" dirty="0"/>
              <a:t>Sesgo en Calificaciones</a:t>
            </a:r>
            <a:r>
              <a:rPr lang="es-ES" dirty="0"/>
              <a:t>: El modelo puede favorecer predicciones positivas debido a la mayor cantidad de perfumes con calificaciones altas.</a:t>
            </a:r>
          </a:p>
          <a:p>
            <a:pPr>
              <a:buFont typeface="Arial" panose="020B0604020202020204" pitchFamily="34" charset="0"/>
              <a:buChar char="•"/>
            </a:pPr>
            <a:r>
              <a:rPr lang="es-ES" b="1" dirty="0"/>
              <a:t>Desbalance de Clases</a:t>
            </a:r>
            <a:r>
              <a:rPr lang="es-ES" dirty="0"/>
              <a:t>: Deberá abordarse el desbalance entre perfumes exitosos y fracasos para mejorar las predicciones.</a:t>
            </a:r>
          </a:p>
        </p:txBody>
      </p:sp>
    </p:spTree>
    <p:extLst>
      <p:ext uri="{BB962C8B-B14F-4D97-AF65-F5344CB8AC3E}">
        <p14:creationId xmlns:p14="http://schemas.microsoft.com/office/powerpoint/2010/main" val="3063911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group of perfume bottles on a table&#10;&#10;Description automatically generated">
            <a:extLst>
              <a:ext uri="{FF2B5EF4-FFF2-40B4-BE49-F238E27FC236}">
                <a16:creationId xmlns:a16="http://schemas.microsoft.com/office/drawing/2014/main" id="{8C360742-3B5D-7414-F28C-7B3B99008DCF}"/>
              </a:ext>
            </a:extLst>
          </p:cNvPr>
          <p:cNvPicPr>
            <a:picLocks noChangeAspect="1"/>
          </p:cNvPicPr>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490" b="15510"/>
          <a:stretch/>
        </p:blipFill>
        <p:spPr>
          <a:xfrm>
            <a:off x="20" y="10"/>
            <a:ext cx="12191980" cy="6857990"/>
          </a:xfrm>
          <a:prstGeom prst="rect">
            <a:avLst/>
          </a:prstGeom>
        </p:spPr>
      </p:pic>
      <p:sp>
        <p:nvSpPr>
          <p:cNvPr id="5" name="TextBox 4">
            <a:extLst>
              <a:ext uri="{FF2B5EF4-FFF2-40B4-BE49-F238E27FC236}">
                <a16:creationId xmlns:a16="http://schemas.microsoft.com/office/drawing/2014/main" id="{42E2C6FE-C964-5516-05F3-11C1E0B12B26}"/>
              </a:ext>
            </a:extLst>
          </p:cNvPr>
          <p:cNvSpPr txBox="1"/>
          <p:nvPr/>
        </p:nvSpPr>
        <p:spPr>
          <a:xfrm>
            <a:off x="838200" y="2733964"/>
            <a:ext cx="10515600" cy="3442999"/>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r>
              <a:rPr lang="en-US" sz="1900" dirty="0">
                <a:solidFill>
                  <a:srgbClr val="F5D961"/>
                </a:solidFill>
              </a:rPr>
              <a:t>Objetivo del Proyecto</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700" dirty="0">
                <a:solidFill>
                  <a:srgbClr val="F5D961"/>
                </a:solidFill>
              </a:rPr>
              <a:t>Este proyecto </a:t>
            </a:r>
            <a:r>
              <a:rPr lang="en-US" sz="1700" dirty="0" err="1">
                <a:solidFill>
                  <a:srgbClr val="F5D961"/>
                </a:solidFill>
              </a:rPr>
              <a:t>tiene</a:t>
            </a:r>
            <a:r>
              <a:rPr lang="en-US" sz="1700" dirty="0">
                <a:solidFill>
                  <a:srgbClr val="F5D961"/>
                </a:solidFill>
              </a:rPr>
              <a:t> como </a:t>
            </a:r>
            <a:r>
              <a:rPr lang="en-US" sz="1700" dirty="0" err="1">
                <a:solidFill>
                  <a:srgbClr val="F5D961"/>
                </a:solidFill>
              </a:rPr>
              <a:t>finalidad</a:t>
            </a:r>
            <a:r>
              <a:rPr lang="en-US" sz="1700" dirty="0">
                <a:solidFill>
                  <a:srgbClr val="F5D961"/>
                </a:solidFill>
              </a:rPr>
              <a:t> la </a:t>
            </a:r>
            <a:r>
              <a:rPr lang="en-US" sz="1700" dirty="0" err="1">
                <a:solidFill>
                  <a:srgbClr val="F5D961"/>
                </a:solidFill>
              </a:rPr>
              <a:t>recolección</a:t>
            </a:r>
            <a:r>
              <a:rPr lang="en-US" sz="1700" dirty="0">
                <a:solidFill>
                  <a:srgbClr val="F5D961"/>
                </a:solidFill>
              </a:rPr>
              <a:t> y </a:t>
            </a:r>
            <a:r>
              <a:rPr lang="en-US" sz="1700" dirty="0" err="1">
                <a:solidFill>
                  <a:srgbClr val="F5D961"/>
                </a:solidFill>
              </a:rPr>
              <a:t>análisis</a:t>
            </a:r>
            <a:r>
              <a:rPr lang="en-US" sz="1700" dirty="0">
                <a:solidFill>
                  <a:srgbClr val="F5D961"/>
                </a:solidFill>
              </a:rPr>
              <a:t> de datos sobre perfumes </a:t>
            </a:r>
            <a:r>
              <a:rPr lang="en-US" sz="1700" dirty="0" err="1">
                <a:solidFill>
                  <a:srgbClr val="F5D961"/>
                </a:solidFill>
              </a:rPr>
              <a:t>obtenidos</a:t>
            </a:r>
            <a:r>
              <a:rPr lang="en-US" sz="1700" dirty="0">
                <a:solidFill>
                  <a:srgbClr val="F5D961"/>
                </a:solidFill>
              </a:rPr>
              <a:t> mediante técnicas de web scraping de sitios </a:t>
            </a:r>
            <a:r>
              <a:rPr lang="en-US" sz="1700" dirty="0" err="1">
                <a:solidFill>
                  <a:srgbClr val="F5D961"/>
                </a:solidFill>
              </a:rPr>
              <a:t>especializados</a:t>
            </a:r>
            <a:r>
              <a:rPr lang="en-US" sz="1700" dirty="0">
                <a:solidFill>
                  <a:srgbClr val="F5D961"/>
                </a:solidFill>
              </a:rPr>
              <a:t>, como Fragrantica.com, Parfumo.com, y Aromo.ru. El </a:t>
            </a:r>
            <a:r>
              <a:rPr lang="en-US" sz="1700" dirty="0" err="1">
                <a:solidFill>
                  <a:srgbClr val="F5D961"/>
                </a:solidFill>
              </a:rPr>
              <a:t>objetivo</a:t>
            </a:r>
            <a:r>
              <a:rPr lang="en-US" sz="1700" dirty="0">
                <a:solidFill>
                  <a:srgbClr val="F5D961"/>
                </a:solidFill>
              </a:rPr>
              <a:t> es </a:t>
            </a:r>
            <a:r>
              <a:rPr lang="en-US" sz="1700" dirty="0" err="1">
                <a:solidFill>
                  <a:srgbClr val="F5D961"/>
                </a:solidFill>
              </a:rPr>
              <a:t>identificar</a:t>
            </a:r>
            <a:r>
              <a:rPr lang="en-US" sz="1700" dirty="0">
                <a:solidFill>
                  <a:srgbClr val="F5D961"/>
                </a:solidFill>
              </a:rPr>
              <a:t> </a:t>
            </a:r>
            <a:r>
              <a:rPr lang="en-US" sz="1700" dirty="0" err="1">
                <a:solidFill>
                  <a:srgbClr val="F5D961"/>
                </a:solidFill>
              </a:rPr>
              <a:t>información</a:t>
            </a:r>
            <a:r>
              <a:rPr lang="en-US" sz="1700" dirty="0">
                <a:solidFill>
                  <a:srgbClr val="F5D961"/>
                </a:solidFill>
              </a:rPr>
              <a:t> clave relacionada con las </a:t>
            </a:r>
            <a:r>
              <a:rPr lang="en-US" sz="1700" dirty="0" err="1">
                <a:solidFill>
                  <a:srgbClr val="F5D961"/>
                </a:solidFill>
              </a:rPr>
              <a:t>notas</a:t>
            </a:r>
            <a:r>
              <a:rPr lang="en-US" sz="1700" dirty="0">
                <a:solidFill>
                  <a:srgbClr val="F5D961"/>
                </a:solidFill>
              </a:rPr>
              <a:t> </a:t>
            </a:r>
            <a:r>
              <a:rPr lang="en-US" sz="1700" dirty="0" err="1">
                <a:solidFill>
                  <a:srgbClr val="F5D961"/>
                </a:solidFill>
              </a:rPr>
              <a:t>olfativas</a:t>
            </a:r>
            <a:r>
              <a:rPr lang="en-US" sz="1700" dirty="0">
                <a:solidFill>
                  <a:srgbClr val="F5D961"/>
                </a:solidFill>
              </a:rPr>
              <a:t> más </a:t>
            </a:r>
            <a:r>
              <a:rPr lang="en-US" sz="1700" dirty="0" err="1">
                <a:solidFill>
                  <a:srgbClr val="F5D961"/>
                </a:solidFill>
              </a:rPr>
              <a:t>populares</a:t>
            </a:r>
            <a:r>
              <a:rPr lang="en-US" sz="1700" dirty="0">
                <a:solidFill>
                  <a:srgbClr val="F5D961"/>
                </a:solidFill>
              </a:rPr>
              <a:t> y las </a:t>
            </a:r>
            <a:r>
              <a:rPr lang="en-US" sz="1700" dirty="0" err="1">
                <a:solidFill>
                  <a:srgbClr val="F5D961"/>
                </a:solidFill>
              </a:rPr>
              <a:t>preferencias</a:t>
            </a:r>
            <a:r>
              <a:rPr lang="en-US" sz="1700" dirty="0">
                <a:solidFill>
                  <a:srgbClr val="F5D961"/>
                </a:solidFill>
              </a:rPr>
              <a:t> de los </a:t>
            </a:r>
            <a:r>
              <a:rPr lang="en-US" sz="1700" dirty="0" err="1">
                <a:solidFill>
                  <a:srgbClr val="F5D961"/>
                </a:solidFill>
              </a:rPr>
              <a:t>usuarios</a:t>
            </a:r>
            <a:r>
              <a:rPr lang="en-US" sz="1700" dirty="0">
                <a:solidFill>
                  <a:srgbClr val="F5D961"/>
                </a:solidFill>
              </a:rPr>
              <a:t>. Además, se </a:t>
            </a:r>
            <a:r>
              <a:rPr lang="en-US" sz="1700" dirty="0" err="1">
                <a:solidFill>
                  <a:srgbClr val="F5D961"/>
                </a:solidFill>
              </a:rPr>
              <a:t>busca</a:t>
            </a:r>
            <a:r>
              <a:rPr lang="en-US" sz="1700" dirty="0">
                <a:solidFill>
                  <a:srgbClr val="F5D961"/>
                </a:solidFill>
              </a:rPr>
              <a:t> </a:t>
            </a:r>
            <a:r>
              <a:rPr lang="en-US" sz="1700" dirty="0" err="1">
                <a:solidFill>
                  <a:srgbClr val="F5D961"/>
                </a:solidFill>
              </a:rPr>
              <a:t>predecir</a:t>
            </a:r>
            <a:r>
              <a:rPr lang="en-US" sz="1700" dirty="0">
                <a:solidFill>
                  <a:srgbClr val="F5D961"/>
                </a:solidFill>
              </a:rPr>
              <a:t> </a:t>
            </a:r>
            <a:r>
              <a:rPr lang="en-US" sz="1700" dirty="0" err="1">
                <a:solidFill>
                  <a:srgbClr val="F5D961"/>
                </a:solidFill>
              </a:rPr>
              <a:t>el</a:t>
            </a:r>
            <a:r>
              <a:rPr lang="en-US" sz="1700" dirty="0">
                <a:solidFill>
                  <a:srgbClr val="F5D961"/>
                </a:solidFill>
              </a:rPr>
              <a:t> </a:t>
            </a:r>
            <a:r>
              <a:rPr lang="en-US" sz="1700" dirty="0" err="1">
                <a:solidFill>
                  <a:srgbClr val="F5D961"/>
                </a:solidFill>
              </a:rPr>
              <a:t>éxito</a:t>
            </a:r>
            <a:r>
              <a:rPr lang="en-US" sz="1700" dirty="0">
                <a:solidFill>
                  <a:srgbClr val="F5D961"/>
                </a:solidFill>
              </a:rPr>
              <a:t> de los perfumes a través de </a:t>
            </a:r>
            <a:r>
              <a:rPr lang="en-US" sz="1700" dirty="0" err="1">
                <a:solidFill>
                  <a:srgbClr val="F5D961"/>
                </a:solidFill>
              </a:rPr>
              <a:t>su</a:t>
            </a:r>
            <a:r>
              <a:rPr lang="en-US" sz="1700" dirty="0">
                <a:solidFill>
                  <a:srgbClr val="F5D961"/>
                </a:solidFill>
              </a:rPr>
              <a:t> Rating Value, que servirá como </a:t>
            </a:r>
            <a:r>
              <a:rPr lang="en-US" sz="1700" dirty="0" err="1">
                <a:solidFill>
                  <a:srgbClr val="F5D961"/>
                </a:solidFill>
              </a:rPr>
              <a:t>métrica</a:t>
            </a:r>
            <a:r>
              <a:rPr lang="en-US" sz="1700" dirty="0">
                <a:solidFill>
                  <a:srgbClr val="F5D961"/>
                </a:solidFill>
              </a:rPr>
              <a:t> principal. Esta </a:t>
            </a:r>
            <a:r>
              <a:rPr lang="en-US" sz="1700" dirty="0" err="1">
                <a:solidFill>
                  <a:srgbClr val="F5D961"/>
                </a:solidFill>
              </a:rPr>
              <a:t>predicción</a:t>
            </a:r>
            <a:r>
              <a:rPr lang="en-US" sz="1700" dirty="0">
                <a:solidFill>
                  <a:srgbClr val="F5D961"/>
                </a:solidFill>
              </a:rPr>
              <a:t> </a:t>
            </a:r>
            <a:r>
              <a:rPr lang="en-US" sz="1700" dirty="0" err="1">
                <a:solidFill>
                  <a:srgbClr val="F5D961"/>
                </a:solidFill>
              </a:rPr>
              <a:t>permitirá</a:t>
            </a:r>
            <a:r>
              <a:rPr lang="en-US" sz="1700" dirty="0">
                <a:solidFill>
                  <a:srgbClr val="F5D961"/>
                </a:solidFill>
              </a:rPr>
              <a:t> a los </a:t>
            </a:r>
            <a:r>
              <a:rPr lang="en-US" sz="1700" dirty="0" err="1">
                <a:solidFill>
                  <a:srgbClr val="F5D961"/>
                </a:solidFill>
              </a:rPr>
              <a:t>vendedores</a:t>
            </a:r>
            <a:r>
              <a:rPr lang="en-US" sz="1700" dirty="0">
                <a:solidFill>
                  <a:srgbClr val="F5D961"/>
                </a:solidFill>
              </a:rPr>
              <a:t> tomar decisiones más fundamentadas sobre </a:t>
            </a:r>
            <a:r>
              <a:rPr lang="en-US" sz="1700" dirty="0" err="1">
                <a:solidFill>
                  <a:srgbClr val="F5D961"/>
                </a:solidFill>
              </a:rPr>
              <a:t>qué</a:t>
            </a:r>
            <a:r>
              <a:rPr lang="en-US" sz="1700" dirty="0">
                <a:solidFill>
                  <a:srgbClr val="F5D961"/>
                </a:solidFill>
              </a:rPr>
              <a:t> perfumes </a:t>
            </a:r>
            <a:r>
              <a:rPr lang="en-US" sz="1700" dirty="0" err="1">
                <a:solidFill>
                  <a:srgbClr val="F5D961"/>
                </a:solidFill>
              </a:rPr>
              <a:t>ofrecer</a:t>
            </a:r>
            <a:r>
              <a:rPr lang="en-US" sz="1700" dirty="0">
                <a:solidFill>
                  <a:srgbClr val="F5D961"/>
                </a:solidFill>
              </a:rPr>
              <a:t> en sus tiendas, </a:t>
            </a:r>
            <a:r>
              <a:rPr lang="en-US" sz="1700" dirty="0" err="1">
                <a:solidFill>
                  <a:srgbClr val="F5D961"/>
                </a:solidFill>
              </a:rPr>
              <a:t>aumentando</a:t>
            </a:r>
            <a:r>
              <a:rPr lang="en-US" sz="1700" dirty="0">
                <a:solidFill>
                  <a:srgbClr val="F5D961"/>
                </a:solidFill>
              </a:rPr>
              <a:t> la </a:t>
            </a:r>
            <a:r>
              <a:rPr lang="en-US" sz="1700" dirty="0" err="1">
                <a:solidFill>
                  <a:srgbClr val="F5D961"/>
                </a:solidFill>
              </a:rPr>
              <a:t>probabilidad</a:t>
            </a:r>
            <a:r>
              <a:rPr lang="en-US" sz="1700" dirty="0">
                <a:solidFill>
                  <a:srgbClr val="F5D961"/>
                </a:solidFill>
              </a:rPr>
              <a:t> de </a:t>
            </a:r>
            <a:r>
              <a:rPr lang="en-US" sz="1700" dirty="0" err="1">
                <a:solidFill>
                  <a:srgbClr val="F5D961"/>
                </a:solidFill>
              </a:rPr>
              <a:t>éxito</a:t>
            </a:r>
            <a:r>
              <a:rPr lang="en-US" sz="1700" dirty="0">
                <a:solidFill>
                  <a:srgbClr val="F5D961"/>
                </a:solidFill>
              </a:rPr>
              <a:t> en ventas.</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Fuente de Datos</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Los datos para </a:t>
            </a:r>
            <a:r>
              <a:rPr lang="en-US" sz="1500" dirty="0" err="1">
                <a:solidFill>
                  <a:srgbClr val="F5D961"/>
                </a:solidFill>
              </a:rPr>
              <a:t>este</a:t>
            </a:r>
            <a:r>
              <a:rPr lang="en-US" sz="1500" dirty="0">
                <a:solidFill>
                  <a:srgbClr val="F5D961"/>
                </a:solidFill>
              </a:rPr>
              <a:t> proyecto </a:t>
            </a:r>
            <a:r>
              <a:rPr lang="en-US" sz="1500" dirty="0" err="1">
                <a:solidFill>
                  <a:srgbClr val="F5D961"/>
                </a:solidFill>
              </a:rPr>
              <a:t>fueron</a:t>
            </a:r>
            <a:r>
              <a:rPr lang="en-US" sz="1500" dirty="0">
                <a:solidFill>
                  <a:srgbClr val="F5D961"/>
                </a:solidFill>
              </a:rPr>
              <a:t> </a:t>
            </a:r>
            <a:r>
              <a:rPr lang="en-US" sz="1500" dirty="0" err="1">
                <a:solidFill>
                  <a:srgbClr val="F5D961"/>
                </a:solidFill>
              </a:rPr>
              <a:t>recolectados</a:t>
            </a:r>
            <a:r>
              <a:rPr lang="en-US" sz="1500" dirty="0">
                <a:solidFill>
                  <a:srgbClr val="F5D961"/>
                </a:solidFill>
              </a:rPr>
              <a:t> </a:t>
            </a:r>
            <a:r>
              <a:rPr lang="en-US" sz="1500" dirty="0" err="1">
                <a:solidFill>
                  <a:srgbClr val="F5D961"/>
                </a:solidFill>
              </a:rPr>
              <a:t>principalmente</a:t>
            </a:r>
            <a:r>
              <a:rPr lang="en-US" sz="1500" dirty="0">
                <a:solidFill>
                  <a:srgbClr val="F5D961"/>
                </a:solidFill>
              </a:rPr>
              <a:t> de Fragrantica.com mediante técnicas de web scraping.</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Autor: Olga Gavrik</a:t>
            </a:r>
          </a:p>
          <a:p>
            <a:pPr indent="-228600">
              <a:lnSpc>
                <a:spcPct val="90000"/>
              </a:lnSpc>
              <a:spcAft>
                <a:spcPts val="600"/>
              </a:spcAft>
              <a:buFont typeface="Arial" panose="020B0604020202020204" pitchFamily="34" charset="0"/>
              <a:buChar char="•"/>
            </a:pPr>
            <a:endParaRPr lang="en-US" sz="1500" dirty="0">
              <a:solidFill>
                <a:srgbClr val="F5D961"/>
              </a:solidFill>
            </a:endParaRPr>
          </a:p>
          <a:p>
            <a:pPr indent="-228600">
              <a:lnSpc>
                <a:spcPct val="90000"/>
              </a:lnSpc>
              <a:spcAft>
                <a:spcPts val="600"/>
              </a:spcAft>
              <a:buFont typeface="Arial" panose="020B0604020202020204" pitchFamily="34" charset="0"/>
              <a:buChar char="•"/>
            </a:pPr>
            <a:r>
              <a:rPr lang="en-US" sz="1500" dirty="0">
                <a:solidFill>
                  <a:srgbClr val="F5D961"/>
                </a:solidFill>
              </a:rPr>
              <a:t>Fecha: </a:t>
            </a:r>
            <a:r>
              <a:rPr lang="en-US" sz="1500" dirty="0" err="1">
                <a:solidFill>
                  <a:srgbClr val="F5D961"/>
                </a:solidFill>
              </a:rPr>
              <a:t>Septiembre</a:t>
            </a:r>
            <a:r>
              <a:rPr lang="en-US" sz="1500" dirty="0">
                <a:solidFill>
                  <a:srgbClr val="F5D961"/>
                </a:solidFill>
              </a:rPr>
              <a:t> 2024</a:t>
            </a:r>
          </a:p>
        </p:txBody>
      </p:sp>
    </p:spTree>
    <p:extLst>
      <p:ext uri="{BB962C8B-B14F-4D97-AF65-F5344CB8AC3E}">
        <p14:creationId xmlns:p14="http://schemas.microsoft.com/office/powerpoint/2010/main" val="23131283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C469FA-3752-5D4D-24C7-62B1827EAC69}"/>
              </a:ext>
            </a:extLst>
          </p:cNvPr>
          <p:cNvSpPr txBox="1"/>
          <p:nvPr/>
        </p:nvSpPr>
        <p:spPr>
          <a:xfrm>
            <a:off x="3047238" y="1305342"/>
            <a:ext cx="6094476" cy="4247317"/>
          </a:xfrm>
          <a:prstGeom prst="rect">
            <a:avLst/>
          </a:prstGeom>
          <a:noFill/>
        </p:spPr>
        <p:txBody>
          <a:bodyPr wrap="square">
            <a:spAutoFit/>
          </a:bodyPr>
          <a:lstStyle/>
          <a:p>
            <a:r>
              <a:rPr lang="es-ES" b="1" dirty="0"/>
              <a:t>Pasos para Construir el Modelo de Predicción</a:t>
            </a:r>
          </a:p>
          <a:p>
            <a:pPr>
              <a:buFont typeface="+mj-lt"/>
              <a:buAutoNum type="arabicPeriod"/>
            </a:pPr>
            <a:r>
              <a:rPr lang="es-ES" b="1" dirty="0"/>
              <a:t>Definir el Problema</a:t>
            </a:r>
            <a:r>
              <a:rPr lang="es-ES" dirty="0"/>
              <a:t>:</a:t>
            </a:r>
          </a:p>
          <a:p>
            <a:pPr marL="742950" lvl="1" indent="-285750">
              <a:buFont typeface="+mj-lt"/>
              <a:buAutoNum type="arabicPeriod"/>
            </a:pPr>
            <a:r>
              <a:rPr lang="es-ES" dirty="0"/>
              <a:t>El objetivo es predecir el valor de calificación (Rating </a:t>
            </a:r>
            <a:r>
              <a:rPr lang="es-ES" dirty="0" err="1"/>
              <a:t>Value</a:t>
            </a:r>
            <a:r>
              <a:rPr lang="es-ES" dirty="0"/>
              <a:t>) de los perfumes utilizando características disponibles como la marca, los acordes principales (</a:t>
            </a:r>
            <a:r>
              <a:rPr lang="es-ES" dirty="0" err="1"/>
              <a:t>Main</a:t>
            </a:r>
            <a:r>
              <a:rPr lang="es-ES" dirty="0"/>
              <a:t> </a:t>
            </a:r>
            <a:r>
              <a:rPr lang="es-ES" dirty="0" err="1"/>
              <a:t>Accords</a:t>
            </a:r>
            <a:r>
              <a:rPr lang="es-ES" dirty="0"/>
              <a:t>), perfumista, etc.</a:t>
            </a:r>
          </a:p>
          <a:p>
            <a:pPr>
              <a:buFont typeface="+mj-lt"/>
              <a:buAutoNum type="arabicPeriod"/>
            </a:pPr>
            <a:r>
              <a:rPr lang="es-ES" b="1" dirty="0"/>
              <a:t>Ingeniería de Características</a:t>
            </a:r>
            <a:r>
              <a:rPr lang="es-ES" dirty="0"/>
              <a:t>:</a:t>
            </a:r>
          </a:p>
          <a:p>
            <a:pPr marL="742950" lvl="1" indent="-285750">
              <a:buFont typeface="+mj-lt"/>
              <a:buAutoNum type="arabicPeriod"/>
            </a:pPr>
            <a:r>
              <a:rPr lang="es-ES" dirty="0"/>
              <a:t>Crear características útiles a partir de columnas categóricas como Notas de Salida (Top), Corazón (</a:t>
            </a:r>
            <a:r>
              <a:rPr lang="es-ES" dirty="0" err="1"/>
              <a:t>Middle</a:t>
            </a:r>
            <a:r>
              <a:rPr lang="es-ES" dirty="0"/>
              <a:t>), Base, Acordes Principales, Perfumista y Marca.</a:t>
            </a:r>
          </a:p>
          <a:p>
            <a:pPr marL="742950" lvl="1" indent="-285750">
              <a:buFont typeface="+mj-lt"/>
              <a:buAutoNum type="arabicPeriod"/>
            </a:pPr>
            <a:r>
              <a:rPr lang="es-ES" dirty="0"/>
              <a:t>Convertir estas columnas categóricas en variables </a:t>
            </a:r>
            <a:r>
              <a:rPr lang="es-ES" dirty="0" err="1"/>
              <a:t>dummy</a:t>
            </a:r>
            <a:r>
              <a:rPr lang="es-ES" dirty="0"/>
              <a:t> o de codificación </a:t>
            </a:r>
            <a:r>
              <a:rPr lang="es-ES" dirty="0" err="1"/>
              <a:t>one-hot</a:t>
            </a:r>
            <a:r>
              <a:rPr lang="es-ES" dirty="0"/>
              <a:t>.</a:t>
            </a:r>
          </a:p>
          <a:p>
            <a:pPr marL="742950" lvl="1" indent="-285750">
              <a:buFont typeface="+mj-lt"/>
              <a:buAutoNum type="arabicPeriod"/>
            </a:pPr>
            <a:r>
              <a:rPr lang="es-ES" dirty="0"/>
              <a:t>Estandarizar o normalizar las columnas numéricas si es necesario.</a:t>
            </a:r>
          </a:p>
        </p:txBody>
      </p:sp>
    </p:spTree>
    <p:extLst>
      <p:ext uri="{BB962C8B-B14F-4D97-AF65-F5344CB8AC3E}">
        <p14:creationId xmlns:p14="http://schemas.microsoft.com/office/powerpoint/2010/main" val="3329936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536E6-7ECC-6E50-34DD-7B6BD467C1BC}"/>
              </a:ext>
            </a:extLst>
          </p:cNvPr>
          <p:cNvPicPr>
            <a:picLocks noChangeAspect="1"/>
          </p:cNvPicPr>
          <p:nvPr/>
        </p:nvPicPr>
        <p:blipFill>
          <a:blip r:embed="rId2"/>
          <a:stretch>
            <a:fillRect/>
          </a:stretch>
        </p:blipFill>
        <p:spPr>
          <a:xfrm>
            <a:off x="483918" y="5380661"/>
            <a:ext cx="714475" cy="619211"/>
          </a:xfrm>
          <a:prstGeom prst="rect">
            <a:avLst/>
          </a:prstGeom>
        </p:spPr>
      </p:pic>
      <p:pic>
        <p:nvPicPr>
          <p:cNvPr id="7" name="Picture 6">
            <a:extLst>
              <a:ext uri="{FF2B5EF4-FFF2-40B4-BE49-F238E27FC236}">
                <a16:creationId xmlns:a16="http://schemas.microsoft.com/office/drawing/2014/main" id="{CB330335-9DEA-BA8C-9B29-2DA84FF3ED1E}"/>
              </a:ext>
            </a:extLst>
          </p:cNvPr>
          <p:cNvPicPr>
            <a:picLocks noChangeAspect="1"/>
          </p:cNvPicPr>
          <p:nvPr/>
        </p:nvPicPr>
        <p:blipFill>
          <a:blip r:embed="rId3"/>
          <a:stretch>
            <a:fillRect/>
          </a:stretch>
        </p:blipFill>
        <p:spPr>
          <a:xfrm>
            <a:off x="9215327" y="4175510"/>
            <a:ext cx="885949" cy="543001"/>
          </a:xfrm>
          <a:prstGeom prst="rect">
            <a:avLst/>
          </a:prstGeom>
        </p:spPr>
      </p:pic>
      <p:pic>
        <p:nvPicPr>
          <p:cNvPr id="9" name="Picture 8">
            <a:extLst>
              <a:ext uri="{FF2B5EF4-FFF2-40B4-BE49-F238E27FC236}">
                <a16:creationId xmlns:a16="http://schemas.microsoft.com/office/drawing/2014/main" id="{8433728C-A21B-6743-4A5F-33CC35BE8D0F}"/>
              </a:ext>
            </a:extLst>
          </p:cNvPr>
          <p:cNvPicPr>
            <a:picLocks noChangeAspect="1"/>
          </p:cNvPicPr>
          <p:nvPr/>
        </p:nvPicPr>
        <p:blipFill>
          <a:blip r:embed="rId4"/>
          <a:stretch>
            <a:fillRect/>
          </a:stretch>
        </p:blipFill>
        <p:spPr>
          <a:xfrm>
            <a:off x="323724" y="2240319"/>
            <a:ext cx="1181265" cy="704948"/>
          </a:xfrm>
          <a:prstGeom prst="rect">
            <a:avLst/>
          </a:prstGeom>
        </p:spPr>
      </p:pic>
      <p:pic>
        <p:nvPicPr>
          <p:cNvPr id="11" name="Picture 10">
            <a:extLst>
              <a:ext uri="{FF2B5EF4-FFF2-40B4-BE49-F238E27FC236}">
                <a16:creationId xmlns:a16="http://schemas.microsoft.com/office/drawing/2014/main" id="{AF4BF4E8-E852-7C92-8603-33A7B5CF8894}"/>
              </a:ext>
            </a:extLst>
          </p:cNvPr>
          <p:cNvPicPr>
            <a:picLocks noChangeAspect="1"/>
          </p:cNvPicPr>
          <p:nvPr/>
        </p:nvPicPr>
        <p:blipFill>
          <a:blip r:embed="rId5"/>
          <a:stretch>
            <a:fillRect/>
          </a:stretch>
        </p:blipFill>
        <p:spPr>
          <a:xfrm>
            <a:off x="1694180" y="3175028"/>
            <a:ext cx="733527" cy="647790"/>
          </a:xfrm>
          <a:prstGeom prst="rect">
            <a:avLst/>
          </a:prstGeom>
        </p:spPr>
      </p:pic>
      <p:pic>
        <p:nvPicPr>
          <p:cNvPr id="13" name="Picture 12">
            <a:extLst>
              <a:ext uri="{FF2B5EF4-FFF2-40B4-BE49-F238E27FC236}">
                <a16:creationId xmlns:a16="http://schemas.microsoft.com/office/drawing/2014/main" id="{0D1F0E71-0707-D464-D73F-10656F6D41AC}"/>
              </a:ext>
            </a:extLst>
          </p:cNvPr>
          <p:cNvPicPr>
            <a:picLocks noChangeAspect="1"/>
          </p:cNvPicPr>
          <p:nvPr/>
        </p:nvPicPr>
        <p:blipFill>
          <a:blip r:embed="rId6"/>
          <a:stretch>
            <a:fillRect/>
          </a:stretch>
        </p:blipFill>
        <p:spPr>
          <a:xfrm>
            <a:off x="1715180" y="5421346"/>
            <a:ext cx="590632" cy="657317"/>
          </a:xfrm>
          <a:prstGeom prst="rect">
            <a:avLst/>
          </a:prstGeom>
        </p:spPr>
      </p:pic>
      <p:pic>
        <p:nvPicPr>
          <p:cNvPr id="15" name="Picture 14">
            <a:extLst>
              <a:ext uri="{FF2B5EF4-FFF2-40B4-BE49-F238E27FC236}">
                <a16:creationId xmlns:a16="http://schemas.microsoft.com/office/drawing/2014/main" id="{E78B7515-F55A-66E1-970F-6DBD7F2C36A7}"/>
              </a:ext>
            </a:extLst>
          </p:cNvPr>
          <p:cNvPicPr>
            <a:picLocks noChangeAspect="1"/>
          </p:cNvPicPr>
          <p:nvPr/>
        </p:nvPicPr>
        <p:blipFill>
          <a:blip r:embed="rId7"/>
          <a:stretch>
            <a:fillRect/>
          </a:stretch>
        </p:blipFill>
        <p:spPr>
          <a:xfrm>
            <a:off x="433519" y="3249726"/>
            <a:ext cx="819264" cy="628738"/>
          </a:xfrm>
          <a:prstGeom prst="rect">
            <a:avLst/>
          </a:prstGeom>
        </p:spPr>
      </p:pic>
      <p:pic>
        <p:nvPicPr>
          <p:cNvPr id="17" name="Picture 16">
            <a:extLst>
              <a:ext uri="{FF2B5EF4-FFF2-40B4-BE49-F238E27FC236}">
                <a16:creationId xmlns:a16="http://schemas.microsoft.com/office/drawing/2014/main" id="{DBC87298-EB32-710F-22A5-45EE658EAF00}"/>
              </a:ext>
            </a:extLst>
          </p:cNvPr>
          <p:cNvPicPr>
            <a:picLocks noChangeAspect="1"/>
          </p:cNvPicPr>
          <p:nvPr/>
        </p:nvPicPr>
        <p:blipFill>
          <a:blip r:embed="rId8"/>
          <a:stretch>
            <a:fillRect/>
          </a:stretch>
        </p:blipFill>
        <p:spPr>
          <a:xfrm>
            <a:off x="10848800" y="2159204"/>
            <a:ext cx="666843" cy="695422"/>
          </a:xfrm>
          <a:prstGeom prst="rect">
            <a:avLst/>
          </a:prstGeom>
        </p:spPr>
      </p:pic>
      <p:pic>
        <p:nvPicPr>
          <p:cNvPr id="19" name="Picture 18">
            <a:extLst>
              <a:ext uri="{FF2B5EF4-FFF2-40B4-BE49-F238E27FC236}">
                <a16:creationId xmlns:a16="http://schemas.microsoft.com/office/drawing/2014/main" id="{CD035B05-6846-43D9-0B7C-6F6CD9E43CDA}"/>
              </a:ext>
            </a:extLst>
          </p:cNvPr>
          <p:cNvPicPr>
            <a:picLocks noChangeAspect="1"/>
          </p:cNvPicPr>
          <p:nvPr/>
        </p:nvPicPr>
        <p:blipFill>
          <a:blip r:embed="rId9"/>
          <a:stretch>
            <a:fillRect/>
          </a:stretch>
        </p:blipFill>
        <p:spPr>
          <a:xfrm>
            <a:off x="1660237" y="4413669"/>
            <a:ext cx="676369" cy="609685"/>
          </a:xfrm>
          <a:prstGeom prst="rect">
            <a:avLst/>
          </a:prstGeom>
        </p:spPr>
      </p:pic>
      <p:pic>
        <p:nvPicPr>
          <p:cNvPr id="21" name="Picture 20">
            <a:extLst>
              <a:ext uri="{FF2B5EF4-FFF2-40B4-BE49-F238E27FC236}">
                <a16:creationId xmlns:a16="http://schemas.microsoft.com/office/drawing/2014/main" id="{FD5DBFA1-FFFB-8BA6-BA41-6B77D44CEAE1}"/>
              </a:ext>
            </a:extLst>
          </p:cNvPr>
          <p:cNvPicPr>
            <a:picLocks noChangeAspect="1"/>
          </p:cNvPicPr>
          <p:nvPr/>
        </p:nvPicPr>
        <p:blipFill>
          <a:blip r:embed="rId10"/>
          <a:stretch>
            <a:fillRect/>
          </a:stretch>
        </p:blipFill>
        <p:spPr>
          <a:xfrm>
            <a:off x="10961244" y="4129651"/>
            <a:ext cx="685896" cy="638264"/>
          </a:xfrm>
          <a:prstGeom prst="rect">
            <a:avLst/>
          </a:prstGeom>
        </p:spPr>
      </p:pic>
      <p:pic>
        <p:nvPicPr>
          <p:cNvPr id="23" name="Picture 22">
            <a:extLst>
              <a:ext uri="{FF2B5EF4-FFF2-40B4-BE49-F238E27FC236}">
                <a16:creationId xmlns:a16="http://schemas.microsoft.com/office/drawing/2014/main" id="{390EC885-5006-16CD-2B1C-006F90A740EB}"/>
              </a:ext>
            </a:extLst>
          </p:cNvPr>
          <p:cNvPicPr>
            <a:picLocks noChangeAspect="1"/>
          </p:cNvPicPr>
          <p:nvPr/>
        </p:nvPicPr>
        <p:blipFill>
          <a:blip r:embed="rId11"/>
          <a:stretch>
            <a:fillRect/>
          </a:stretch>
        </p:blipFill>
        <p:spPr>
          <a:xfrm>
            <a:off x="604240" y="4470828"/>
            <a:ext cx="428685" cy="495369"/>
          </a:xfrm>
          <a:prstGeom prst="rect">
            <a:avLst/>
          </a:prstGeom>
        </p:spPr>
      </p:pic>
      <p:pic>
        <p:nvPicPr>
          <p:cNvPr id="25" name="Picture 24">
            <a:extLst>
              <a:ext uri="{FF2B5EF4-FFF2-40B4-BE49-F238E27FC236}">
                <a16:creationId xmlns:a16="http://schemas.microsoft.com/office/drawing/2014/main" id="{0B241A8C-DA39-8617-BAC8-8568E246B4A7}"/>
              </a:ext>
            </a:extLst>
          </p:cNvPr>
          <p:cNvPicPr>
            <a:picLocks noChangeAspect="1"/>
          </p:cNvPicPr>
          <p:nvPr/>
        </p:nvPicPr>
        <p:blipFill>
          <a:blip r:embed="rId12"/>
          <a:stretch>
            <a:fillRect/>
          </a:stretch>
        </p:blipFill>
        <p:spPr>
          <a:xfrm>
            <a:off x="1435239" y="2254840"/>
            <a:ext cx="1200318" cy="695422"/>
          </a:xfrm>
          <a:prstGeom prst="rect">
            <a:avLst/>
          </a:prstGeom>
        </p:spPr>
      </p:pic>
      <p:pic>
        <p:nvPicPr>
          <p:cNvPr id="27" name="Picture 26">
            <a:extLst>
              <a:ext uri="{FF2B5EF4-FFF2-40B4-BE49-F238E27FC236}">
                <a16:creationId xmlns:a16="http://schemas.microsoft.com/office/drawing/2014/main" id="{A312011B-D7AD-00C0-F23D-E2630713CD30}"/>
              </a:ext>
            </a:extLst>
          </p:cNvPr>
          <p:cNvPicPr>
            <a:picLocks noChangeAspect="1"/>
          </p:cNvPicPr>
          <p:nvPr/>
        </p:nvPicPr>
        <p:blipFill>
          <a:blip r:embed="rId13"/>
          <a:stretch>
            <a:fillRect/>
          </a:stretch>
        </p:blipFill>
        <p:spPr>
          <a:xfrm>
            <a:off x="10780244" y="5107239"/>
            <a:ext cx="1047896" cy="628738"/>
          </a:xfrm>
          <a:prstGeom prst="rect">
            <a:avLst/>
          </a:prstGeom>
        </p:spPr>
      </p:pic>
      <p:pic>
        <p:nvPicPr>
          <p:cNvPr id="31" name="Picture 30">
            <a:extLst>
              <a:ext uri="{FF2B5EF4-FFF2-40B4-BE49-F238E27FC236}">
                <a16:creationId xmlns:a16="http://schemas.microsoft.com/office/drawing/2014/main" id="{30F938E3-A621-06B0-AB16-320EA009168C}"/>
              </a:ext>
            </a:extLst>
          </p:cNvPr>
          <p:cNvPicPr>
            <a:picLocks noChangeAspect="1"/>
          </p:cNvPicPr>
          <p:nvPr/>
        </p:nvPicPr>
        <p:blipFill>
          <a:blip r:embed="rId14"/>
          <a:stretch>
            <a:fillRect/>
          </a:stretch>
        </p:blipFill>
        <p:spPr>
          <a:xfrm>
            <a:off x="10132454" y="5915552"/>
            <a:ext cx="647790" cy="619211"/>
          </a:xfrm>
          <a:prstGeom prst="rect">
            <a:avLst/>
          </a:prstGeom>
        </p:spPr>
      </p:pic>
      <p:pic>
        <p:nvPicPr>
          <p:cNvPr id="33" name="Picture 32">
            <a:extLst>
              <a:ext uri="{FF2B5EF4-FFF2-40B4-BE49-F238E27FC236}">
                <a16:creationId xmlns:a16="http://schemas.microsoft.com/office/drawing/2014/main" id="{CCAF36D9-84C1-29AA-8162-F479FFB7EF15}"/>
              </a:ext>
            </a:extLst>
          </p:cNvPr>
          <p:cNvPicPr>
            <a:picLocks noChangeAspect="1"/>
          </p:cNvPicPr>
          <p:nvPr/>
        </p:nvPicPr>
        <p:blipFill>
          <a:blip r:embed="rId15"/>
          <a:stretch>
            <a:fillRect/>
          </a:stretch>
        </p:blipFill>
        <p:spPr>
          <a:xfrm>
            <a:off x="9378153" y="5107239"/>
            <a:ext cx="704948" cy="647790"/>
          </a:xfrm>
          <a:prstGeom prst="rect">
            <a:avLst/>
          </a:prstGeom>
        </p:spPr>
      </p:pic>
      <p:pic>
        <p:nvPicPr>
          <p:cNvPr id="35" name="Picture 34">
            <a:extLst>
              <a:ext uri="{FF2B5EF4-FFF2-40B4-BE49-F238E27FC236}">
                <a16:creationId xmlns:a16="http://schemas.microsoft.com/office/drawing/2014/main" id="{F48A4DD7-1279-E14A-75C3-22D3C8E53135}"/>
              </a:ext>
            </a:extLst>
          </p:cNvPr>
          <p:cNvPicPr>
            <a:picLocks noChangeAspect="1"/>
          </p:cNvPicPr>
          <p:nvPr/>
        </p:nvPicPr>
        <p:blipFill>
          <a:blip r:embed="rId16"/>
          <a:stretch>
            <a:fillRect/>
          </a:stretch>
        </p:blipFill>
        <p:spPr>
          <a:xfrm>
            <a:off x="9213916" y="2283046"/>
            <a:ext cx="828791" cy="571580"/>
          </a:xfrm>
          <a:prstGeom prst="rect">
            <a:avLst/>
          </a:prstGeom>
        </p:spPr>
      </p:pic>
      <p:pic>
        <p:nvPicPr>
          <p:cNvPr id="37" name="Picture 36">
            <a:extLst>
              <a:ext uri="{FF2B5EF4-FFF2-40B4-BE49-F238E27FC236}">
                <a16:creationId xmlns:a16="http://schemas.microsoft.com/office/drawing/2014/main" id="{8C39ED8E-951A-15EF-F7FD-B917A3B8D19F}"/>
              </a:ext>
            </a:extLst>
          </p:cNvPr>
          <p:cNvPicPr>
            <a:picLocks noChangeAspect="1"/>
          </p:cNvPicPr>
          <p:nvPr/>
        </p:nvPicPr>
        <p:blipFill>
          <a:blip r:embed="rId17"/>
          <a:stretch>
            <a:fillRect/>
          </a:stretch>
        </p:blipFill>
        <p:spPr>
          <a:xfrm>
            <a:off x="9262238" y="3263396"/>
            <a:ext cx="752580" cy="523948"/>
          </a:xfrm>
          <a:prstGeom prst="rect">
            <a:avLst/>
          </a:prstGeom>
        </p:spPr>
      </p:pic>
      <p:pic>
        <p:nvPicPr>
          <p:cNvPr id="39" name="Picture 38">
            <a:extLst>
              <a:ext uri="{FF2B5EF4-FFF2-40B4-BE49-F238E27FC236}">
                <a16:creationId xmlns:a16="http://schemas.microsoft.com/office/drawing/2014/main" id="{42B51E05-3556-90EE-BBA4-C145AFE557E0}"/>
              </a:ext>
            </a:extLst>
          </p:cNvPr>
          <p:cNvPicPr>
            <a:picLocks noChangeAspect="1"/>
          </p:cNvPicPr>
          <p:nvPr/>
        </p:nvPicPr>
        <p:blipFill>
          <a:blip r:embed="rId18"/>
          <a:stretch>
            <a:fillRect/>
          </a:stretch>
        </p:blipFill>
        <p:spPr>
          <a:xfrm>
            <a:off x="10713559" y="3161670"/>
            <a:ext cx="1114581" cy="676369"/>
          </a:xfrm>
          <a:prstGeom prst="rect">
            <a:avLst/>
          </a:prstGeom>
        </p:spPr>
      </p:pic>
      <p:pic>
        <p:nvPicPr>
          <p:cNvPr id="41" name="Picture 40">
            <a:extLst>
              <a:ext uri="{FF2B5EF4-FFF2-40B4-BE49-F238E27FC236}">
                <a16:creationId xmlns:a16="http://schemas.microsoft.com/office/drawing/2014/main" id="{B5257C68-1FBD-CCD6-5D3D-DEE5939517B2}"/>
              </a:ext>
            </a:extLst>
          </p:cNvPr>
          <p:cNvPicPr>
            <a:picLocks noChangeAspect="1"/>
          </p:cNvPicPr>
          <p:nvPr/>
        </p:nvPicPr>
        <p:blipFill>
          <a:blip r:embed="rId19"/>
          <a:stretch>
            <a:fillRect/>
          </a:stretch>
        </p:blipFill>
        <p:spPr>
          <a:xfrm>
            <a:off x="6317422" y="175178"/>
            <a:ext cx="4075600" cy="1855586"/>
          </a:xfrm>
          <a:prstGeom prst="rect">
            <a:avLst/>
          </a:prstGeom>
        </p:spPr>
      </p:pic>
      <p:pic>
        <p:nvPicPr>
          <p:cNvPr id="43" name="Picture 42">
            <a:extLst>
              <a:ext uri="{FF2B5EF4-FFF2-40B4-BE49-F238E27FC236}">
                <a16:creationId xmlns:a16="http://schemas.microsoft.com/office/drawing/2014/main" id="{F947A3C1-DC3C-2A11-D9C7-E6D12BE2DF2F}"/>
              </a:ext>
            </a:extLst>
          </p:cNvPr>
          <p:cNvPicPr>
            <a:picLocks noChangeAspect="1"/>
          </p:cNvPicPr>
          <p:nvPr/>
        </p:nvPicPr>
        <p:blipFill>
          <a:blip r:embed="rId20"/>
          <a:stretch>
            <a:fillRect/>
          </a:stretch>
        </p:blipFill>
        <p:spPr>
          <a:xfrm>
            <a:off x="1792852" y="186318"/>
            <a:ext cx="4081728" cy="1869526"/>
          </a:xfrm>
          <a:prstGeom prst="rect">
            <a:avLst/>
          </a:prstGeom>
        </p:spPr>
      </p:pic>
      <p:sp>
        <p:nvSpPr>
          <p:cNvPr id="45" name="TextBox 44">
            <a:extLst>
              <a:ext uri="{FF2B5EF4-FFF2-40B4-BE49-F238E27FC236}">
                <a16:creationId xmlns:a16="http://schemas.microsoft.com/office/drawing/2014/main" id="{53251345-D8BF-8C5E-2107-6E3E862275CA}"/>
              </a:ext>
            </a:extLst>
          </p:cNvPr>
          <p:cNvSpPr txBox="1"/>
          <p:nvPr/>
        </p:nvSpPr>
        <p:spPr>
          <a:xfrm>
            <a:off x="2746807" y="2254840"/>
            <a:ext cx="6094476" cy="3970318"/>
          </a:xfrm>
          <a:prstGeom prst="rect">
            <a:avLst/>
          </a:prstGeom>
          <a:noFill/>
        </p:spPr>
        <p:txBody>
          <a:bodyPr wrap="square">
            <a:spAutoFit/>
          </a:bodyPr>
          <a:lstStyle/>
          <a:p>
            <a:r>
              <a:rPr lang="es-ES" dirty="0"/>
              <a:t>Después de crear columnas adicionales para separar todas las notas olfativas, realicé un </a:t>
            </a:r>
            <a:r>
              <a:rPr lang="es-ES" b="1" dirty="0" err="1"/>
              <a:t>one-hot</a:t>
            </a:r>
            <a:r>
              <a:rPr lang="es-ES" b="1" dirty="0"/>
              <a:t> </a:t>
            </a:r>
            <a:r>
              <a:rPr lang="es-ES" b="1" dirty="0" err="1"/>
              <a:t>encoding</a:t>
            </a:r>
            <a:r>
              <a:rPr lang="es-ES" dirty="0"/>
              <a:t>, lo que resultó en un archivo con 3,790 columnas categóricas. Este archivo pesaba más de 300 MB, lo que lo hacía difícil de manejar. Además, generé un archivo con las frecuencias de los datos categóricos y observé que estaba muy desbalanceado. También encontré muchos sinónimos y errores tipográficos y conceptuales que creaban ruido en los datos, afectando negativamente la calidad de los modelos futuros.</a:t>
            </a:r>
          </a:p>
          <a:p>
            <a:r>
              <a:rPr lang="es-ES" dirty="0"/>
              <a:t>Para solucionar estos problemas, llevé a cabo una limpieza adicional de los datos con el objetivo de reducir el número de columnas categóricas. Finalmente, decidí cambiar el </a:t>
            </a:r>
            <a:r>
              <a:rPr lang="es-ES" b="1" dirty="0" err="1"/>
              <a:t>one-hot</a:t>
            </a:r>
            <a:r>
              <a:rPr lang="es-ES" b="1" dirty="0"/>
              <a:t> </a:t>
            </a:r>
            <a:r>
              <a:rPr lang="es-ES" b="1" dirty="0" err="1"/>
              <a:t>encoding</a:t>
            </a:r>
            <a:r>
              <a:rPr lang="es-ES" dirty="0"/>
              <a:t> por </a:t>
            </a:r>
            <a:r>
              <a:rPr lang="es-ES" b="1" dirty="0"/>
              <a:t>target </a:t>
            </a:r>
            <a:r>
              <a:rPr lang="es-ES" b="1" dirty="0" err="1"/>
              <a:t>encoding</a:t>
            </a:r>
            <a:r>
              <a:rPr lang="es-ES" dirty="0"/>
              <a:t>, lo que me permitió manejar mejor los datos y mejorar la eficiencia del modelo.</a:t>
            </a:r>
          </a:p>
        </p:txBody>
      </p:sp>
    </p:spTree>
    <p:extLst>
      <p:ext uri="{BB962C8B-B14F-4D97-AF65-F5344CB8AC3E}">
        <p14:creationId xmlns:p14="http://schemas.microsoft.com/office/powerpoint/2010/main" val="1129592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81B3AC8-886A-0AF0-9047-107C564D9DDF}"/>
              </a:ext>
            </a:extLst>
          </p:cNvPr>
          <p:cNvSpPr txBox="1"/>
          <p:nvPr/>
        </p:nvSpPr>
        <p:spPr>
          <a:xfrm>
            <a:off x="530352" y="283196"/>
            <a:ext cx="11539728" cy="5632311"/>
          </a:xfrm>
          <a:prstGeom prst="rect">
            <a:avLst/>
          </a:prstGeom>
          <a:noFill/>
        </p:spPr>
        <p:txBody>
          <a:bodyPr wrap="square">
            <a:spAutoFit/>
          </a:bodyPr>
          <a:lstStyle/>
          <a:p>
            <a:r>
              <a:rPr lang="es-ES" b="1" dirty="0"/>
              <a:t>Análisis de Modelado</a:t>
            </a:r>
          </a:p>
          <a:p>
            <a:endParaRPr lang="es-ES" b="1" dirty="0"/>
          </a:p>
          <a:p>
            <a:pPr>
              <a:buFont typeface="+mj-lt"/>
              <a:buAutoNum type="arabicPeriod"/>
            </a:pPr>
            <a:r>
              <a:rPr lang="es-ES" b="1" dirty="0"/>
              <a:t>Modelos Probados:</a:t>
            </a:r>
            <a:r>
              <a:rPr lang="es-ES" dirty="0"/>
              <a:t> En el proceso de modelado, he experimentado con varios enfoques de clasificación para predecir el éxito de los perfumes, basándome en la métrica de clasificación binaria (éxito = Rating </a:t>
            </a:r>
            <a:r>
              <a:rPr lang="es-ES" dirty="0" err="1"/>
              <a:t>Value</a:t>
            </a:r>
            <a:r>
              <a:rPr lang="es-ES" dirty="0"/>
              <a:t> ≥ 4). A continuación se detallan los modelos que </a:t>
            </a:r>
            <a:r>
              <a:rPr lang="es-ES" dirty="0" err="1"/>
              <a:t>utilizé</a:t>
            </a:r>
            <a:r>
              <a:rPr lang="es-ES" dirty="0"/>
              <a:t>:</a:t>
            </a:r>
          </a:p>
          <a:p>
            <a:pPr>
              <a:buFont typeface="+mj-lt"/>
              <a:buAutoNum type="arabicPeriod"/>
            </a:pPr>
            <a:endParaRPr lang="es-ES" dirty="0"/>
          </a:p>
          <a:p>
            <a:pPr marL="742950" lvl="1" indent="-285750">
              <a:buFont typeface="+mj-lt"/>
              <a:buAutoNum type="arabicPeriod"/>
            </a:pPr>
            <a:r>
              <a:rPr lang="es-ES" b="1" dirty="0" err="1"/>
              <a:t>Random</a:t>
            </a:r>
            <a:r>
              <a:rPr lang="es-ES" b="1" dirty="0"/>
              <a:t> Forest </a:t>
            </a:r>
            <a:r>
              <a:rPr lang="es-ES" b="1" dirty="0" err="1"/>
              <a:t>Classifier</a:t>
            </a:r>
            <a:r>
              <a:rPr lang="es-ES" b="1" dirty="0"/>
              <a:t>:</a:t>
            </a:r>
            <a:r>
              <a:rPr lang="es-ES" dirty="0"/>
              <a:t> Este modelo basado en árboles de decisión genera múltiples árboles y los combina para mejorar la precisión y evitar el sobreajuste (</a:t>
            </a:r>
            <a:r>
              <a:rPr lang="es-ES" dirty="0" err="1"/>
              <a:t>overfitting</a:t>
            </a:r>
            <a:r>
              <a:rPr lang="es-ES" dirty="0"/>
              <a:t>). Debido a la naturaleza del </a:t>
            </a:r>
            <a:r>
              <a:rPr lang="es-ES" dirty="0" err="1"/>
              <a:t>dataset</a:t>
            </a:r>
            <a:r>
              <a:rPr lang="es-ES" dirty="0"/>
              <a:t> con muchas columnas categóricas, este modelo fue una buena elección inicial, ya que maneja eficientemente los datos dispersos creados por el </a:t>
            </a:r>
            <a:r>
              <a:rPr lang="es-ES" dirty="0" err="1"/>
              <a:t>one-hot</a:t>
            </a:r>
            <a:r>
              <a:rPr lang="es-ES" dirty="0"/>
              <a:t> </a:t>
            </a:r>
            <a:r>
              <a:rPr lang="es-ES" dirty="0" err="1"/>
              <a:t>encoding</a:t>
            </a:r>
            <a:r>
              <a:rPr lang="es-ES" dirty="0"/>
              <a:t>.</a:t>
            </a:r>
          </a:p>
          <a:p>
            <a:pPr marL="742950" lvl="1" indent="-285750">
              <a:buFont typeface="+mj-lt"/>
              <a:buAutoNum type="arabicPeriod"/>
            </a:pPr>
            <a:r>
              <a:rPr lang="es-ES" b="1" dirty="0" err="1"/>
              <a:t>XGBoost</a:t>
            </a:r>
            <a:r>
              <a:rPr lang="es-ES" b="1" dirty="0"/>
              <a:t> </a:t>
            </a:r>
            <a:r>
              <a:rPr lang="es-ES" b="1" dirty="0" err="1"/>
              <a:t>Classifier</a:t>
            </a:r>
            <a:r>
              <a:rPr lang="es-ES" b="1" dirty="0"/>
              <a:t>:</a:t>
            </a:r>
            <a:r>
              <a:rPr lang="es-ES" dirty="0"/>
              <a:t> Es un modelo de ensamble que utiliza el método de </a:t>
            </a:r>
            <a:r>
              <a:rPr lang="es-ES" dirty="0" err="1"/>
              <a:t>boosting</a:t>
            </a:r>
            <a:r>
              <a:rPr lang="es-ES" dirty="0"/>
              <a:t> para mejorar el rendimiento mediante la construcción de múltiples árboles de decisión en secuencia, corrigiendo los errores de los árboles anteriores. </a:t>
            </a:r>
            <a:r>
              <a:rPr lang="es-ES" dirty="0" err="1"/>
              <a:t>XGBoost</a:t>
            </a:r>
            <a:r>
              <a:rPr lang="es-ES" dirty="0"/>
              <a:t> se destaca por su eficiencia en el manejo de grandes </a:t>
            </a:r>
            <a:r>
              <a:rPr lang="es-ES" dirty="0" err="1"/>
              <a:t>datasets</a:t>
            </a:r>
            <a:r>
              <a:rPr lang="es-ES" dirty="0"/>
              <a:t> y la capacidad de realizar ajustes de </a:t>
            </a:r>
            <a:r>
              <a:rPr lang="es-ES" dirty="0" err="1"/>
              <a:t>hiperparámetros</a:t>
            </a:r>
            <a:r>
              <a:rPr lang="es-ES" dirty="0"/>
              <a:t> precisos.</a:t>
            </a:r>
          </a:p>
          <a:p>
            <a:pPr marL="742950" lvl="1" indent="-285750">
              <a:buFont typeface="+mj-lt"/>
              <a:buAutoNum type="arabicPeriod"/>
            </a:pPr>
            <a:r>
              <a:rPr lang="es-ES" b="1" dirty="0" err="1"/>
              <a:t>CatBoost</a:t>
            </a:r>
            <a:r>
              <a:rPr lang="es-ES" b="1" dirty="0"/>
              <a:t> </a:t>
            </a:r>
            <a:r>
              <a:rPr lang="es-ES" b="1" dirty="0" err="1"/>
              <a:t>Classifier</a:t>
            </a:r>
            <a:r>
              <a:rPr lang="es-ES" b="1" dirty="0"/>
              <a:t>:</a:t>
            </a:r>
            <a:r>
              <a:rPr lang="es-ES" dirty="0"/>
              <a:t> Este modelo fue particularmente útil debido a su capacidad para manejar variables categóricas de forma más eficiente que otros modelos basados en árboles. No requiere </a:t>
            </a:r>
            <a:r>
              <a:rPr lang="es-ES" dirty="0" err="1"/>
              <a:t>one-hot</a:t>
            </a:r>
            <a:r>
              <a:rPr lang="es-ES" dirty="0"/>
              <a:t> </a:t>
            </a:r>
            <a:r>
              <a:rPr lang="es-ES" dirty="0" err="1"/>
              <a:t>encoding</a:t>
            </a:r>
            <a:r>
              <a:rPr lang="es-ES" dirty="0"/>
              <a:t> explícito, lo que reduce significativamente la cantidad de columnas y mejora el rendimiento computacional.</a:t>
            </a:r>
          </a:p>
          <a:p>
            <a:pPr marL="742950" lvl="1" indent="-285750">
              <a:buFont typeface="+mj-lt"/>
              <a:buAutoNum type="arabicPeriod"/>
            </a:pPr>
            <a:r>
              <a:rPr lang="es-ES" b="1" dirty="0" err="1"/>
              <a:t>Voting</a:t>
            </a:r>
            <a:r>
              <a:rPr lang="es-ES" b="1" dirty="0"/>
              <a:t> </a:t>
            </a:r>
            <a:r>
              <a:rPr lang="es-ES" b="1" dirty="0" err="1"/>
              <a:t>Classifier</a:t>
            </a:r>
            <a:r>
              <a:rPr lang="es-ES" b="1" dirty="0"/>
              <a:t>:</a:t>
            </a:r>
            <a:r>
              <a:rPr lang="es-ES" dirty="0"/>
              <a:t> Finalmente, probé un modelo de ensamble combinando varios clasificadores (</a:t>
            </a:r>
            <a:r>
              <a:rPr lang="es-ES" dirty="0" err="1"/>
              <a:t>Random</a:t>
            </a:r>
            <a:r>
              <a:rPr lang="es-ES" dirty="0"/>
              <a:t> Forest, </a:t>
            </a:r>
            <a:r>
              <a:rPr lang="es-ES" dirty="0" err="1"/>
              <a:t>XGBoost</a:t>
            </a:r>
            <a:r>
              <a:rPr lang="es-ES" dirty="0"/>
              <a:t>, </a:t>
            </a:r>
            <a:r>
              <a:rPr lang="es-ES" dirty="0" err="1"/>
              <a:t>CatBoost</a:t>
            </a:r>
            <a:r>
              <a:rPr lang="es-ES" dirty="0"/>
              <a:t>) mediante un </a:t>
            </a:r>
            <a:r>
              <a:rPr lang="es-ES" dirty="0" err="1"/>
              <a:t>Voting</a:t>
            </a:r>
            <a:r>
              <a:rPr lang="es-ES" dirty="0"/>
              <a:t> </a:t>
            </a:r>
            <a:r>
              <a:rPr lang="es-ES" dirty="0" err="1"/>
              <a:t>Classifier</a:t>
            </a:r>
            <a:r>
              <a:rPr lang="es-ES" dirty="0"/>
              <a:t>. Este enfoque agrega robustez al modelo al tomar la predicción más votada de los modelos individuales.</a:t>
            </a:r>
          </a:p>
        </p:txBody>
      </p:sp>
    </p:spTree>
    <p:extLst>
      <p:ext uri="{BB962C8B-B14F-4D97-AF65-F5344CB8AC3E}">
        <p14:creationId xmlns:p14="http://schemas.microsoft.com/office/powerpoint/2010/main" val="2554656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8D9A4C6-084A-38B2-95C3-5DAAEC172ECC}"/>
              </a:ext>
            </a:extLst>
          </p:cNvPr>
          <p:cNvPicPr>
            <a:picLocks noChangeAspect="1"/>
          </p:cNvPicPr>
          <p:nvPr/>
        </p:nvPicPr>
        <p:blipFill>
          <a:blip r:embed="rId2"/>
          <a:srcRect r="5781"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B611985-0421-FEE9-72D4-1D819BBED9F3}"/>
              </a:ext>
            </a:extLst>
          </p:cNvPr>
          <p:cNvSpPr txBox="1"/>
          <p:nvPr/>
        </p:nvSpPr>
        <p:spPr>
          <a:xfrm>
            <a:off x="1030224" y="331080"/>
            <a:ext cx="3822189" cy="600571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400" b="1" dirty="0"/>
              <a:t>2. </a:t>
            </a:r>
            <a:r>
              <a:rPr lang="en-US" sz="1400" b="1" dirty="0" err="1"/>
              <a:t>Proceso</a:t>
            </a:r>
            <a:r>
              <a:rPr lang="en-US" sz="1400" b="1" dirty="0"/>
              <a:t> de </a:t>
            </a:r>
            <a:r>
              <a:rPr lang="en-US" sz="1400" b="1" dirty="0" err="1"/>
              <a:t>Optimización</a:t>
            </a:r>
            <a:r>
              <a:rPr lang="en-US" sz="1400" b="1" dirty="0"/>
              <a:t>:</a:t>
            </a:r>
            <a:r>
              <a:rPr lang="en-US" sz="1400" dirty="0"/>
              <a:t> </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r>
              <a:rPr lang="en-US" sz="1400" dirty="0"/>
              <a:t>Durante </a:t>
            </a:r>
            <a:r>
              <a:rPr lang="en-US" sz="1400" dirty="0" err="1"/>
              <a:t>el</a:t>
            </a:r>
            <a:r>
              <a:rPr lang="en-US" sz="1400" dirty="0"/>
              <a:t> </a:t>
            </a:r>
            <a:r>
              <a:rPr lang="en-US" sz="1400" dirty="0" err="1"/>
              <a:t>proceso</a:t>
            </a:r>
            <a:r>
              <a:rPr lang="en-US" sz="1400" dirty="0"/>
              <a:t> de </a:t>
            </a:r>
            <a:r>
              <a:rPr lang="en-US" sz="1400" dirty="0" err="1"/>
              <a:t>modelado</a:t>
            </a:r>
            <a:r>
              <a:rPr lang="en-US" sz="1400" dirty="0"/>
              <a:t>, </a:t>
            </a:r>
            <a:r>
              <a:rPr lang="en-US" sz="1400" dirty="0" err="1"/>
              <a:t>optimizé</a:t>
            </a:r>
            <a:r>
              <a:rPr lang="en-US" sz="1400" dirty="0"/>
              <a:t> los </a:t>
            </a:r>
            <a:r>
              <a:rPr lang="en-US" sz="1400" dirty="0" err="1"/>
              <a:t>modelos</a:t>
            </a:r>
            <a:r>
              <a:rPr lang="en-US" sz="1400" dirty="0"/>
              <a:t> </a:t>
            </a:r>
            <a:r>
              <a:rPr lang="en-US" sz="1400" dirty="0" err="1"/>
              <a:t>ajustando</a:t>
            </a:r>
            <a:r>
              <a:rPr lang="en-US" sz="1400" dirty="0"/>
              <a:t> </a:t>
            </a:r>
            <a:r>
              <a:rPr lang="en-US" sz="1400" dirty="0" err="1"/>
              <a:t>hiperparámetros</a:t>
            </a:r>
            <a:r>
              <a:rPr lang="en-US" sz="1400" dirty="0"/>
              <a:t> clave. Para </a:t>
            </a:r>
            <a:r>
              <a:rPr lang="en-US" sz="1400" dirty="0" err="1"/>
              <a:t>cada</a:t>
            </a:r>
            <a:r>
              <a:rPr lang="en-US" sz="1400" dirty="0"/>
              <a:t> </a:t>
            </a:r>
            <a:r>
              <a:rPr lang="en-US" sz="1400" dirty="0" err="1"/>
              <a:t>modelo</a:t>
            </a:r>
            <a:r>
              <a:rPr lang="en-US" sz="1400" dirty="0"/>
              <a:t>, </a:t>
            </a:r>
            <a:r>
              <a:rPr lang="en-US" sz="1400" dirty="0" err="1"/>
              <a:t>probé</a:t>
            </a:r>
            <a:r>
              <a:rPr lang="en-US" sz="1400" dirty="0"/>
              <a:t> </a:t>
            </a:r>
            <a:r>
              <a:rPr lang="en-US" sz="1400" dirty="0" err="1"/>
              <a:t>diferentes</a:t>
            </a:r>
            <a:r>
              <a:rPr lang="en-US" sz="1400" dirty="0"/>
              <a:t> </a:t>
            </a:r>
            <a:r>
              <a:rPr lang="en-US" sz="1400" dirty="0" err="1"/>
              <a:t>configuraciones</a:t>
            </a:r>
            <a:r>
              <a:rPr lang="en-US" sz="1400" dirty="0"/>
              <a:t> utilizando técnicas como la </a:t>
            </a:r>
            <a:r>
              <a:rPr lang="en-US" sz="1400" b="1" dirty="0" err="1"/>
              <a:t>validación</a:t>
            </a:r>
            <a:r>
              <a:rPr lang="en-US" sz="1400" b="1" dirty="0"/>
              <a:t> </a:t>
            </a:r>
            <a:r>
              <a:rPr lang="en-US" sz="1400" b="1" dirty="0" err="1"/>
              <a:t>cruzada</a:t>
            </a:r>
            <a:r>
              <a:rPr lang="en-US" sz="1400" dirty="0"/>
              <a:t> y </a:t>
            </a:r>
            <a:r>
              <a:rPr lang="en-US" sz="1400" dirty="0" err="1"/>
              <a:t>el</a:t>
            </a:r>
            <a:r>
              <a:rPr lang="en-US" sz="1400" dirty="0"/>
              <a:t> </a:t>
            </a:r>
            <a:r>
              <a:rPr lang="en-US" sz="1400" b="1" dirty="0" err="1"/>
              <a:t>GridSearchCV</a:t>
            </a:r>
            <a:r>
              <a:rPr lang="en-US" sz="1400" dirty="0"/>
              <a:t> para </a:t>
            </a:r>
            <a:r>
              <a:rPr lang="en-US" sz="1400" dirty="0" err="1"/>
              <a:t>encontrar</a:t>
            </a:r>
            <a:r>
              <a:rPr lang="en-US" sz="1400" dirty="0"/>
              <a:t> la mejor </a:t>
            </a:r>
            <a:r>
              <a:rPr lang="en-US" sz="1400" dirty="0" err="1"/>
              <a:t>combinación</a:t>
            </a:r>
            <a:r>
              <a:rPr lang="en-US" sz="1400" dirty="0"/>
              <a:t> de </a:t>
            </a:r>
            <a:r>
              <a:rPr lang="en-US" sz="1400" dirty="0" err="1"/>
              <a:t>hiperparámetros</a:t>
            </a:r>
            <a:r>
              <a:rPr lang="en-US" sz="1400" dirty="0"/>
              <a:t>. </a:t>
            </a:r>
            <a:r>
              <a:rPr lang="en-US" sz="1400" dirty="0" err="1"/>
              <a:t>Algunas</a:t>
            </a:r>
            <a:r>
              <a:rPr lang="en-US" sz="1400" dirty="0"/>
              <a:t> de las variables </a:t>
            </a:r>
            <a:r>
              <a:rPr lang="en-US" sz="1400" dirty="0" err="1"/>
              <a:t>ajustadas</a:t>
            </a:r>
            <a:r>
              <a:rPr lang="en-US" sz="1400" dirty="0"/>
              <a:t> </a:t>
            </a:r>
            <a:r>
              <a:rPr lang="en-US" sz="1400" dirty="0" err="1"/>
              <a:t>incluyeron</a:t>
            </a:r>
            <a:r>
              <a:rPr lang="en-US" sz="1400" dirty="0"/>
              <a:t>:</a:t>
            </a:r>
          </a:p>
          <a:p>
            <a:pPr indent="-228600">
              <a:lnSpc>
                <a:spcPct val="90000"/>
              </a:lnSpc>
              <a:spcAft>
                <a:spcPts val="600"/>
              </a:spcAft>
              <a:buFont typeface="Arial" panose="020B0604020202020204" pitchFamily="34" charset="0"/>
              <a:buChar char="•"/>
            </a:pPr>
            <a:r>
              <a:rPr lang="en-US" sz="1400" b="1" dirty="0"/>
              <a:t>Random Forest</a:t>
            </a:r>
            <a:r>
              <a:rPr lang="en-US" sz="1400" dirty="0"/>
              <a:t>: </a:t>
            </a:r>
            <a:r>
              <a:rPr lang="en-US" sz="1400" dirty="0" err="1"/>
              <a:t>Número</a:t>
            </a:r>
            <a:r>
              <a:rPr lang="en-US" sz="1400" dirty="0"/>
              <a:t> de </a:t>
            </a:r>
            <a:r>
              <a:rPr lang="en-US" sz="1400" dirty="0" err="1"/>
              <a:t>estimadores</a:t>
            </a:r>
            <a:r>
              <a:rPr lang="en-US" sz="1400" dirty="0"/>
              <a:t> (</a:t>
            </a:r>
            <a:r>
              <a:rPr lang="en-US" sz="1400" dirty="0" err="1"/>
              <a:t>cantidad</a:t>
            </a:r>
            <a:r>
              <a:rPr lang="en-US" sz="1400" dirty="0"/>
              <a:t> de </a:t>
            </a:r>
            <a:r>
              <a:rPr lang="en-US" sz="1400" dirty="0" err="1"/>
              <a:t>árboles</a:t>
            </a:r>
            <a:r>
              <a:rPr lang="en-US" sz="1400" dirty="0"/>
              <a:t>), </a:t>
            </a:r>
            <a:r>
              <a:rPr lang="en-US" sz="1400" dirty="0" err="1"/>
              <a:t>profundidad</a:t>
            </a:r>
            <a:r>
              <a:rPr lang="en-US" sz="1400" dirty="0"/>
              <a:t> </a:t>
            </a:r>
            <a:r>
              <a:rPr lang="en-US" sz="1400" dirty="0" err="1"/>
              <a:t>máxima</a:t>
            </a:r>
            <a:r>
              <a:rPr lang="en-US" sz="1400" dirty="0"/>
              <a:t> de los </a:t>
            </a:r>
            <a:r>
              <a:rPr lang="en-US" sz="1400" dirty="0" err="1"/>
              <a:t>árboles</a:t>
            </a:r>
            <a:r>
              <a:rPr lang="en-US" sz="1400" dirty="0"/>
              <a:t>.</a:t>
            </a:r>
          </a:p>
          <a:p>
            <a:pPr indent="-228600">
              <a:lnSpc>
                <a:spcPct val="90000"/>
              </a:lnSpc>
              <a:spcAft>
                <a:spcPts val="600"/>
              </a:spcAft>
              <a:buFont typeface="Arial" panose="020B0604020202020204" pitchFamily="34" charset="0"/>
              <a:buChar char="•"/>
            </a:pPr>
            <a:r>
              <a:rPr lang="en-US" sz="1400" b="1" dirty="0" err="1"/>
              <a:t>XGBoost</a:t>
            </a:r>
            <a:r>
              <a:rPr lang="en-US" sz="1400" dirty="0"/>
              <a:t>: Tasa de </a:t>
            </a:r>
            <a:r>
              <a:rPr lang="en-US" sz="1400" dirty="0" err="1"/>
              <a:t>aprendizaje</a:t>
            </a:r>
            <a:r>
              <a:rPr lang="en-US" sz="1400" dirty="0"/>
              <a:t>, </a:t>
            </a:r>
            <a:r>
              <a:rPr lang="en-US" sz="1400" dirty="0" err="1"/>
              <a:t>número</a:t>
            </a:r>
            <a:r>
              <a:rPr lang="en-US" sz="1400" dirty="0"/>
              <a:t> de </a:t>
            </a:r>
            <a:r>
              <a:rPr lang="en-US" sz="1400" dirty="0" err="1"/>
              <a:t>árboles</a:t>
            </a:r>
            <a:r>
              <a:rPr lang="en-US" sz="1400" dirty="0"/>
              <a:t> (</a:t>
            </a:r>
            <a:r>
              <a:rPr lang="en-US" sz="1400" dirty="0" err="1"/>
              <a:t>estimadores</a:t>
            </a:r>
            <a:r>
              <a:rPr lang="en-US" sz="1400" dirty="0"/>
              <a:t>), y </a:t>
            </a:r>
            <a:r>
              <a:rPr lang="en-US" sz="1400" dirty="0" err="1"/>
              <a:t>regularización</a:t>
            </a:r>
            <a:r>
              <a:rPr lang="en-US" sz="1400" dirty="0"/>
              <a:t> para evitar </a:t>
            </a:r>
            <a:r>
              <a:rPr lang="en-US" sz="1400" dirty="0" err="1"/>
              <a:t>el</a:t>
            </a:r>
            <a:r>
              <a:rPr lang="en-US" sz="1400" dirty="0"/>
              <a:t> </a:t>
            </a:r>
            <a:r>
              <a:rPr lang="en-US" sz="1400" dirty="0" err="1"/>
              <a:t>sobreajuste</a:t>
            </a:r>
            <a:r>
              <a:rPr lang="en-US" sz="1400" dirty="0"/>
              <a:t>.</a:t>
            </a:r>
          </a:p>
          <a:p>
            <a:pPr indent="-228600">
              <a:lnSpc>
                <a:spcPct val="90000"/>
              </a:lnSpc>
              <a:spcAft>
                <a:spcPts val="600"/>
              </a:spcAft>
              <a:buFont typeface="Arial" panose="020B0604020202020204" pitchFamily="34" charset="0"/>
              <a:buChar char="•"/>
            </a:pPr>
            <a:r>
              <a:rPr lang="en-US" sz="1400" b="1" dirty="0" err="1"/>
              <a:t>CatBoost</a:t>
            </a:r>
            <a:r>
              <a:rPr lang="en-US" sz="1400" dirty="0"/>
              <a:t>: </a:t>
            </a:r>
            <a:r>
              <a:rPr lang="en-US" sz="1400" dirty="0" err="1"/>
              <a:t>Número</a:t>
            </a:r>
            <a:r>
              <a:rPr lang="en-US" sz="1400" dirty="0"/>
              <a:t> de </a:t>
            </a:r>
            <a:r>
              <a:rPr lang="en-US" sz="1400" dirty="0" err="1"/>
              <a:t>iteraciones</a:t>
            </a:r>
            <a:r>
              <a:rPr lang="en-US" sz="1400" dirty="0"/>
              <a:t>, </a:t>
            </a:r>
            <a:r>
              <a:rPr lang="en-US" sz="1400" dirty="0" err="1"/>
              <a:t>tasa</a:t>
            </a:r>
            <a:r>
              <a:rPr lang="en-US" sz="1400" dirty="0"/>
              <a:t> de </a:t>
            </a:r>
            <a:r>
              <a:rPr lang="en-US" sz="1400" dirty="0" err="1"/>
              <a:t>aprendizaje</a:t>
            </a:r>
            <a:r>
              <a:rPr lang="en-US" sz="1400" dirty="0"/>
              <a:t>, y </a:t>
            </a:r>
            <a:r>
              <a:rPr lang="en-US" sz="1400" dirty="0" err="1"/>
              <a:t>profundidad</a:t>
            </a:r>
            <a:r>
              <a:rPr lang="en-US" sz="1400" dirty="0"/>
              <a:t> de los </a:t>
            </a:r>
            <a:r>
              <a:rPr lang="en-US" sz="1400" dirty="0" err="1"/>
              <a:t>árboles</a:t>
            </a:r>
            <a:r>
              <a:rPr lang="en-US" sz="1400" dirty="0"/>
              <a:t>   </a:t>
            </a:r>
          </a:p>
          <a:p>
            <a:pPr indent="-228600">
              <a:lnSpc>
                <a:spcPct val="90000"/>
              </a:lnSpc>
              <a:spcAft>
                <a:spcPts val="600"/>
              </a:spcAft>
              <a:buFont typeface="Arial" panose="020B0604020202020204" pitchFamily="34" charset="0"/>
              <a:buChar char="•"/>
            </a:pPr>
            <a:endParaRPr lang="en-US" sz="1400" dirty="0"/>
          </a:p>
        </p:txBody>
      </p:sp>
      <p:sp>
        <p:nvSpPr>
          <p:cNvPr id="7" name="TextBox 6">
            <a:extLst>
              <a:ext uri="{FF2B5EF4-FFF2-40B4-BE49-F238E27FC236}">
                <a16:creationId xmlns:a16="http://schemas.microsoft.com/office/drawing/2014/main" id="{3D5721F7-B9A7-CDD0-1433-372877729F4A}"/>
              </a:ext>
            </a:extLst>
          </p:cNvPr>
          <p:cNvSpPr txBox="1"/>
          <p:nvPr/>
        </p:nvSpPr>
        <p:spPr>
          <a:xfrm>
            <a:off x="1030224" y="4232994"/>
            <a:ext cx="4447032" cy="2308324"/>
          </a:xfrm>
          <a:prstGeom prst="rect">
            <a:avLst/>
          </a:prstGeom>
          <a:noFill/>
        </p:spPr>
        <p:txBody>
          <a:bodyPr wrap="square">
            <a:spAutoFit/>
          </a:bodyPr>
          <a:lstStyle/>
          <a:p>
            <a:r>
              <a:rPr lang="es-ES" b="1" dirty="0"/>
              <a:t>Elección del Modelo Final:</a:t>
            </a:r>
            <a:r>
              <a:rPr lang="es-ES" dirty="0"/>
              <a:t> Después de comparar los resultados de todos los modelos, decidiste optimizar el </a:t>
            </a:r>
            <a:r>
              <a:rPr lang="es-ES" b="1" dirty="0" err="1"/>
              <a:t>CatBoost</a:t>
            </a:r>
            <a:r>
              <a:rPr lang="es-ES" b="1" dirty="0"/>
              <a:t> </a:t>
            </a:r>
            <a:r>
              <a:rPr lang="es-ES" b="1" dirty="0" err="1"/>
              <a:t>Classifier</a:t>
            </a:r>
            <a:r>
              <a:rPr lang="es-ES" dirty="0"/>
              <a:t>. Este modelo fue elegido debido a su excelente rendimiento en términos de precisión, velocidad, y capacidad para manejar eficientemente las variables categóricas.</a:t>
            </a:r>
          </a:p>
        </p:txBody>
      </p:sp>
    </p:spTree>
    <p:extLst>
      <p:ext uri="{BB962C8B-B14F-4D97-AF65-F5344CB8AC3E}">
        <p14:creationId xmlns:p14="http://schemas.microsoft.com/office/powerpoint/2010/main" val="792210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6AF612-36AE-D7E5-38D1-DD483A484C21}"/>
              </a:ext>
            </a:extLst>
          </p:cNvPr>
          <p:cNvSpPr txBox="1"/>
          <p:nvPr/>
        </p:nvSpPr>
        <p:spPr>
          <a:xfrm>
            <a:off x="585216" y="389138"/>
            <a:ext cx="11606784" cy="5632311"/>
          </a:xfrm>
          <a:prstGeom prst="rect">
            <a:avLst/>
          </a:prstGeom>
          <a:noFill/>
        </p:spPr>
        <p:txBody>
          <a:bodyPr wrap="square">
            <a:spAutoFit/>
          </a:bodyPr>
          <a:lstStyle/>
          <a:p>
            <a:r>
              <a:rPr lang="es-ES" b="1" dirty="0"/>
              <a:t>Resultados Obtenidos:</a:t>
            </a:r>
            <a:r>
              <a:rPr lang="es-ES" dirty="0"/>
              <a:t> Los resultados de los diferentes modelos se evaluaron principalmente utilizando la </a:t>
            </a:r>
            <a:r>
              <a:rPr lang="es-ES" b="1" dirty="0" err="1"/>
              <a:t>accuracy</a:t>
            </a:r>
            <a:r>
              <a:rPr lang="es-ES" dirty="0"/>
              <a:t>, </a:t>
            </a:r>
            <a:r>
              <a:rPr lang="es-ES" b="1" dirty="0"/>
              <a:t>f1-score</a:t>
            </a:r>
            <a:r>
              <a:rPr lang="es-ES" dirty="0"/>
              <a:t>, </a:t>
            </a:r>
            <a:r>
              <a:rPr lang="es-ES" b="1" dirty="0" err="1"/>
              <a:t>recall</a:t>
            </a:r>
            <a:r>
              <a:rPr lang="es-ES" dirty="0"/>
              <a:t>, y </a:t>
            </a:r>
            <a:r>
              <a:rPr lang="es-ES" b="1" dirty="0" err="1"/>
              <a:t>precision</a:t>
            </a:r>
            <a:r>
              <a:rPr lang="es-ES" dirty="0"/>
              <a:t>. A continuación se muestran los resultados finales:</a:t>
            </a:r>
          </a:p>
          <a:p>
            <a:endParaRPr lang="es-ES" dirty="0"/>
          </a:p>
          <a:p>
            <a:pPr>
              <a:buFont typeface="Arial" panose="020B0604020202020204" pitchFamily="34" charset="0"/>
              <a:buChar char="•"/>
            </a:pPr>
            <a:r>
              <a:rPr lang="es-ES" sz="1200" b="1" dirty="0" err="1"/>
              <a:t>Random</a:t>
            </a:r>
            <a:r>
              <a:rPr lang="es-ES" sz="1200" b="1" dirty="0"/>
              <a:t> Forest: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XGBoost</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~0.74</a:t>
            </a:r>
          </a:p>
          <a:p>
            <a:pPr marL="742950" lvl="1" indent="-285750">
              <a:buFont typeface="Arial" panose="020B0604020202020204" pitchFamily="34" charset="0"/>
              <a:buChar char="•"/>
            </a:pPr>
            <a:r>
              <a:rPr lang="es-ES" sz="1200" dirty="0" err="1"/>
              <a:t>Precision</a:t>
            </a:r>
            <a:r>
              <a:rPr lang="es-ES" sz="1200" dirty="0"/>
              <a:t>: ~0.75</a:t>
            </a:r>
          </a:p>
          <a:p>
            <a:pPr>
              <a:buFont typeface="Arial" panose="020B0604020202020204" pitchFamily="34" charset="0"/>
              <a:buChar char="•"/>
            </a:pPr>
            <a:r>
              <a:rPr lang="es-ES" sz="1200" b="1" dirty="0" err="1"/>
              <a:t>CatBoost</a:t>
            </a:r>
            <a:r>
              <a:rPr lang="es-ES" sz="1200" b="1" dirty="0"/>
              <a:t> (modelo final):</a:t>
            </a:r>
            <a:endParaRPr lang="es-ES" sz="1200" dirty="0"/>
          </a:p>
          <a:p>
            <a:pPr marL="742950" lvl="1" indent="-285750">
              <a:buFont typeface="Arial" panose="020B0604020202020204" pitchFamily="34" charset="0"/>
              <a:buChar char="•"/>
            </a:pPr>
            <a:r>
              <a:rPr lang="es-ES" sz="1200" dirty="0" err="1"/>
              <a:t>Accuracy</a:t>
            </a:r>
            <a:r>
              <a:rPr lang="es-ES" sz="1200" dirty="0"/>
              <a:t>: ~0.77</a:t>
            </a:r>
          </a:p>
          <a:p>
            <a:pPr marL="742950" lvl="1" indent="-285750">
              <a:buFont typeface="Arial" panose="020B0604020202020204" pitchFamily="34" charset="0"/>
              <a:buChar char="•"/>
            </a:pPr>
            <a:r>
              <a:rPr lang="es-ES" sz="1200" dirty="0"/>
              <a:t>F1-score: ~0.76</a:t>
            </a:r>
          </a:p>
          <a:p>
            <a:pPr marL="742950" lvl="1" indent="-285750">
              <a:buFont typeface="Arial" panose="020B0604020202020204" pitchFamily="34" charset="0"/>
              <a:buChar char="•"/>
            </a:pPr>
            <a:r>
              <a:rPr lang="es-ES" sz="1200" dirty="0" err="1"/>
              <a:t>Recall</a:t>
            </a:r>
            <a:r>
              <a:rPr lang="es-ES" sz="1200" dirty="0"/>
              <a:t>: ~0.76</a:t>
            </a:r>
          </a:p>
          <a:p>
            <a:pPr marL="742950" lvl="1" indent="-285750">
              <a:buFont typeface="Arial" panose="020B0604020202020204" pitchFamily="34" charset="0"/>
              <a:buChar char="•"/>
            </a:pPr>
            <a:r>
              <a:rPr lang="es-ES" sz="1200" dirty="0" err="1"/>
              <a:t>Precision</a:t>
            </a:r>
            <a:r>
              <a:rPr lang="es-ES" sz="1200" dirty="0"/>
              <a:t>: ~0.77</a:t>
            </a:r>
          </a:p>
          <a:p>
            <a:pPr>
              <a:buFont typeface="Arial" panose="020B0604020202020204" pitchFamily="34" charset="0"/>
              <a:buChar char="•"/>
            </a:pPr>
            <a:r>
              <a:rPr lang="es-ES" sz="1200" b="1" dirty="0" err="1"/>
              <a:t>Voting</a:t>
            </a:r>
            <a:r>
              <a:rPr lang="es-ES" sz="1200" b="1" dirty="0"/>
              <a:t> </a:t>
            </a:r>
            <a:r>
              <a:rPr lang="es-ES" sz="1200" b="1" dirty="0" err="1"/>
              <a:t>Classifier</a:t>
            </a:r>
            <a:r>
              <a:rPr lang="es-ES" sz="1200" b="1" dirty="0"/>
              <a:t>:</a:t>
            </a:r>
            <a:endParaRPr lang="es-ES" sz="1200" dirty="0"/>
          </a:p>
          <a:p>
            <a:pPr marL="742950" lvl="1" indent="-285750">
              <a:buFont typeface="Arial" panose="020B0604020202020204" pitchFamily="34" charset="0"/>
              <a:buChar char="•"/>
            </a:pPr>
            <a:r>
              <a:rPr lang="es-ES" sz="1200" dirty="0" err="1"/>
              <a:t>Accuracy</a:t>
            </a:r>
            <a:r>
              <a:rPr lang="es-ES" sz="1200" dirty="0"/>
              <a:t>: ~0.75</a:t>
            </a:r>
          </a:p>
          <a:p>
            <a:pPr marL="742950" lvl="1" indent="-285750">
              <a:buFont typeface="Arial" panose="020B0604020202020204" pitchFamily="34" charset="0"/>
              <a:buChar char="•"/>
            </a:pPr>
            <a:r>
              <a:rPr lang="es-ES" sz="1200" dirty="0"/>
              <a:t>F1-score: ~0.75</a:t>
            </a:r>
          </a:p>
          <a:p>
            <a:pPr marL="742950" lvl="1" indent="-285750">
              <a:buFont typeface="Arial" panose="020B0604020202020204" pitchFamily="34" charset="0"/>
              <a:buChar char="•"/>
            </a:pPr>
            <a:r>
              <a:rPr lang="es-ES" sz="1200" dirty="0" err="1"/>
              <a:t>Recall</a:t>
            </a:r>
            <a:r>
              <a:rPr lang="es-ES" sz="1200" dirty="0"/>
              <a:t>: ~0.75</a:t>
            </a:r>
          </a:p>
          <a:p>
            <a:pPr marL="742950" lvl="1" indent="-285750">
              <a:buFont typeface="Arial" panose="020B0604020202020204" pitchFamily="34" charset="0"/>
              <a:buChar char="•"/>
            </a:pPr>
            <a:r>
              <a:rPr lang="es-ES" sz="1200" dirty="0" err="1"/>
              <a:t>Precision</a:t>
            </a:r>
            <a:r>
              <a:rPr lang="es-ES" sz="1200" dirty="0"/>
              <a:t>: ~0.75</a:t>
            </a:r>
          </a:p>
          <a:p>
            <a:pPr marL="742950" lvl="1" indent="-285750">
              <a:buFont typeface="Arial" panose="020B0604020202020204" pitchFamily="34" charset="0"/>
              <a:buChar char="•"/>
            </a:pPr>
            <a:endParaRPr lang="es-ES" sz="1200" dirty="0"/>
          </a:p>
          <a:p>
            <a:r>
              <a:rPr lang="es-ES" dirty="0"/>
              <a:t>Aunque el </a:t>
            </a:r>
            <a:r>
              <a:rPr lang="es-ES" dirty="0" err="1"/>
              <a:t>Voting</a:t>
            </a:r>
            <a:r>
              <a:rPr lang="es-ES" dirty="0"/>
              <a:t> </a:t>
            </a:r>
            <a:r>
              <a:rPr lang="es-ES" dirty="0" err="1"/>
              <a:t>Classifier</a:t>
            </a:r>
            <a:r>
              <a:rPr lang="es-ES" dirty="0"/>
              <a:t> fue robusto, el </a:t>
            </a:r>
            <a:r>
              <a:rPr lang="es-ES" b="1" dirty="0" err="1"/>
              <a:t>CatBoost</a:t>
            </a:r>
            <a:r>
              <a:rPr lang="es-ES" b="1" dirty="0"/>
              <a:t> </a:t>
            </a:r>
            <a:r>
              <a:rPr lang="es-ES" b="1" dirty="0" err="1"/>
              <a:t>Classifier</a:t>
            </a:r>
            <a:r>
              <a:rPr lang="es-ES" dirty="0"/>
              <a:t> fue el que mejor rendimiento obtuvo. Además, gracias a su capacidad de manejar de manera eficiente las variables categóricas, evitó problemas relacionados con la dimensionalidad del </a:t>
            </a:r>
            <a:r>
              <a:rPr lang="es-ES" dirty="0" err="1"/>
              <a:t>dataset</a:t>
            </a:r>
            <a:r>
              <a:rPr lang="es-ES" dirty="0"/>
              <a:t> (que tenía más de 3000 columnas debido al </a:t>
            </a:r>
            <a:r>
              <a:rPr lang="es-ES" dirty="0" err="1"/>
              <a:t>one-hot</a:t>
            </a:r>
            <a:r>
              <a:rPr lang="es-ES" dirty="0"/>
              <a:t> </a:t>
            </a:r>
            <a:r>
              <a:rPr lang="es-ES" dirty="0" err="1"/>
              <a:t>encoding</a:t>
            </a:r>
            <a:r>
              <a:rPr lang="es-ES" dirty="0"/>
              <a:t>).</a:t>
            </a:r>
          </a:p>
        </p:txBody>
      </p:sp>
    </p:spTree>
    <p:extLst>
      <p:ext uri="{BB962C8B-B14F-4D97-AF65-F5344CB8AC3E}">
        <p14:creationId xmlns:p14="http://schemas.microsoft.com/office/powerpoint/2010/main" val="1992866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016021-3C0D-0DAE-5F87-264EABB49322}"/>
              </a:ext>
            </a:extLst>
          </p:cNvPr>
          <p:cNvPicPr>
            <a:picLocks noChangeAspect="1"/>
          </p:cNvPicPr>
          <p:nvPr/>
        </p:nvPicPr>
        <p:blipFill>
          <a:blip r:embed="rId2"/>
          <a:srcRect r="7003" b="2"/>
          <a:stretch/>
        </p:blipFill>
        <p:spPr>
          <a:xfrm>
            <a:off x="0"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3C692A7-CF49-B3EC-1977-2BC5BA465591}"/>
              </a:ext>
            </a:extLst>
          </p:cNvPr>
          <p:cNvSpPr txBox="1"/>
          <p:nvPr/>
        </p:nvSpPr>
        <p:spPr>
          <a:xfrm>
            <a:off x="738910" y="554182"/>
            <a:ext cx="10614890" cy="5622781"/>
          </a:xfrm>
          <a:prstGeom prst="rect">
            <a:avLst/>
          </a:prstGeom>
        </p:spPr>
        <p:txBody>
          <a:bodyPr vert="horz" lIns="91440" tIns="45720" rIns="91440" bIns="45720" rtlCol="0">
            <a:normAutofit/>
          </a:bodyPr>
          <a:lstStyle/>
          <a:p>
            <a:pPr>
              <a:lnSpc>
                <a:spcPct val="90000"/>
              </a:lnSpc>
              <a:spcAft>
                <a:spcPts val="600"/>
              </a:spcAft>
            </a:pPr>
            <a:r>
              <a:rPr lang="en-US" sz="1600" b="1" dirty="0"/>
              <a:t>                                                                                    </a:t>
            </a:r>
            <a:r>
              <a:rPr lang="en-US" sz="1600" b="1" dirty="0" err="1"/>
              <a:t>Conclusiones</a:t>
            </a:r>
            <a:r>
              <a:rPr lang="en-US" sz="1600" b="1" dirty="0"/>
              <a:t> Principales:</a:t>
            </a:r>
            <a:endParaRPr lang="en-US" sz="1600" dirty="0"/>
          </a:p>
          <a:p>
            <a:pPr indent="-228600">
              <a:lnSpc>
                <a:spcPct val="90000"/>
              </a:lnSpc>
              <a:spcAft>
                <a:spcPts val="600"/>
              </a:spcAft>
              <a:buFont typeface="Arial" panose="020B0604020202020204" pitchFamily="34" charset="0"/>
              <a:buChar char="•"/>
            </a:pPr>
            <a:endParaRPr lang="en-US" sz="1600" dirty="0"/>
          </a:p>
          <a:p>
            <a:pPr marL="742950" lvl="1" indent="-228600">
              <a:lnSpc>
                <a:spcPct val="90000"/>
              </a:lnSpc>
              <a:spcAft>
                <a:spcPts val="600"/>
              </a:spcAft>
              <a:buFont typeface="Arial" panose="020B0604020202020204" pitchFamily="34" charset="0"/>
              <a:buChar char="•"/>
            </a:pPr>
            <a:r>
              <a:rPr lang="en-US" sz="1600" b="1" dirty="0" err="1"/>
              <a:t>CatBoost</a:t>
            </a:r>
            <a:r>
              <a:rPr lang="en-US" sz="1600" b="1" dirty="0"/>
              <a:t> es </a:t>
            </a:r>
            <a:r>
              <a:rPr lang="en-US" sz="1600" b="1" dirty="0" err="1"/>
              <a:t>el</a:t>
            </a:r>
            <a:r>
              <a:rPr lang="en-US" sz="1600" b="1" dirty="0"/>
              <a:t> </a:t>
            </a:r>
            <a:r>
              <a:rPr lang="en-US" sz="1600" b="1" dirty="0" err="1"/>
              <a:t>modelo</a:t>
            </a:r>
            <a:r>
              <a:rPr lang="en-US" sz="1600" b="1" dirty="0"/>
              <a:t> </a:t>
            </a:r>
            <a:r>
              <a:rPr lang="en-US" sz="1600" b="1" dirty="0" err="1"/>
              <a:t>óptimo</a:t>
            </a:r>
            <a:r>
              <a:rPr lang="en-US" sz="1600" dirty="0"/>
              <a:t> para </a:t>
            </a:r>
            <a:r>
              <a:rPr lang="en-US" sz="1600" dirty="0" err="1"/>
              <a:t>este</a:t>
            </a:r>
            <a:r>
              <a:rPr lang="en-US" sz="1600" dirty="0"/>
              <a:t> proyecto debido a </a:t>
            </a:r>
            <a:r>
              <a:rPr lang="en-US" sz="1600" dirty="0" err="1"/>
              <a:t>su</a:t>
            </a:r>
            <a:r>
              <a:rPr lang="en-US" sz="1600" dirty="0"/>
              <a:t> </a:t>
            </a:r>
            <a:r>
              <a:rPr lang="en-US" sz="1600" dirty="0" err="1"/>
              <a:t>capacidad</a:t>
            </a:r>
            <a:r>
              <a:rPr lang="en-US" sz="1600" dirty="0"/>
              <a:t> de </a:t>
            </a:r>
            <a:r>
              <a:rPr lang="en-US" sz="1600" dirty="0" err="1"/>
              <a:t>manejar</a:t>
            </a:r>
            <a:r>
              <a:rPr lang="en-US" sz="1600" dirty="0"/>
              <a:t> datos </a:t>
            </a:r>
            <a:r>
              <a:rPr lang="en-US" sz="1600" dirty="0" err="1"/>
              <a:t>categóricos</a:t>
            </a:r>
            <a:r>
              <a:rPr lang="en-US" sz="1600" dirty="0"/>
              <a:t> sin </a:t>
            </a:r>
            <a:r>
              <a:rPr lang="en-US" sz="1600" dirty="0" err="1"/>
              <a:t>necesidad</a:t>
            </a:r>
            <a:r>
              <a:rPr lang="en-US" sz="1600" dirty="0"/>
              <a:t> de un </a:t>
            </a:r>
            <a:r>
              <a:rPr lang="en-US" sz="1600" dirty="0" err="1"/>
              <a:t>preprocesamiento</a:t>
            </a:r>
            <a:r>
              <a:rPr lang="en-US" sz="1600" dirty="0"/>
              <a:t> extenso (como one-hot encoding), </a:t>
            </a:r>
            <a:r>
              <a:rPr lang="en-US" sz="1600" dirty="0" err="1"/>
              <a:t>su</a:t>
            </a:r>
            <a:r>
              <a:rPr lang="en-US" sz="1600" dirty="0"/>
              <a:t> </a:t>
            </a:r>
            <a:r>
              <a:rPr lang="en-US" sz="1600" dirty="0" err="1"/>
              <a:t>robustez</a:t>
            </a:r>
            <a:r>
              <a:rPr lang="en-US" sz="1600" dirty="0"/>
              <a:t> </a:t>
            </a:r>
            <a:r>
              <a:rPr lang="en-US" sz="1600" dirty="0" err="1"/>
              <a:t>frente</a:t>
            </a:r>
            <a:r>
              <a:rPr lang="en-US" sz="1600" dirty="0"/>
              <a:t> a datos </a:t>
            </a:r>
            <a:r>
              <a:rPr lang="en-US" sz="1600" dirty="0" err="1"/>
              <a:t>desbalanceados</a:t>
            </a:r>
            <a:r>
              <a:rPr lang="en-US" sz="1600" dirty="0"/>
              <a:t> y </a:t>
            </a:r>
            <a:r>
              <a:rPr lang="en-US" sz="1600" dirty="0" err="1"/>
              <a:t>su</a:t>
            </a:r>
            <a:r>
              <a:rPr lang="en-US" sz="1600" dirty="0"/>
              <a:t> mejor </a:t>
            </a:r>
            <a:r>
              <a:rPr lang="en-US" sz="1600" dirty="0" err="1"/>
              <a:t>rendimiento</a:t>
            </a:r>
            <a:r>
              <a:rPr lang="en-US" sz="1600" dirty="0"/>
              <a:t> general.</a:t>
            </a:r>
          </a:p>
          <a:p>
            <a:pPr marL="742950" lvl="1" indent="-228600">
              <a:lnSpc>
                <a:spcPct val="90000"/>
              </a:lnSpc>
              <a:spcAft>
                <a:spcPts val="600"/>
              </a:spcAft>
              <a:buFont typeface="Arial" panose="020B0604020202020204" pitchFamily="34" charset="0"/>
              <a:buChar char="•"/>
            </a:pPr>
            <a:r>
              <a:rPr lang="en-US" sz="1600" b="1" dirty="0"/>
              <a:t>La </a:t>
            </a:r>
            <a:r>
              <a:rPr lang="en-US" sz="1600" b="1" dirty="0" err="1"/>
              <a:t>importancia</a:t>
            </a:r>
            <a:r>
              <a:rPr lang="en-US" sz="1600" b="1" dirty="0"/>
              <a:t> de la </a:t>
            </a:r>
            <a:r>
              <a:rPr lang="en-US" sz="1600" b="1" dirty="0" err="1"/>
              <a:t>ingeniería</a:t>
            </a:r>
            <a:r>
              <a:rPr lang="en-US" sz="1600" b="1" dirty="0"/>
              <a:t> de características</a:t>
            </a:r>
            <a:r>
              <a:rPr lang="en-US" sz="1600" dirty="0"/>
              <a:t> </a:t>
            </a:r>
            <a:r>
              <a:rPr lang="en-US" sz="1600" dirty="0" err="1"/>
              <a:t>fue</a:t>
            </a:r>
            <a:r>
              <a:rPr lang="en-US" sz="1600" dirty="0"/>
              <a:t> clave para </a:t>
            </a:r>
            <a:r>
              <a:rPr lang="en-US" sz="1600" dirty="0" err="1"/>
              <a:t>mejorar</a:t>
            </a:r>
            <a:r>
              <a:rPr lang="en-US" sz="1600" dirty="0"/>
              <a:t> los </a:t>
            </a:r>
            <a:r>
              <a:rPr lang="en-US" sz="1600" dirty="0" err="1"/>
              <a:t>modelos</a:t>
            </a:r>
            <a:r>
              <a:rPr lang="en-US" sz="1600" dirty="0"/>
              <a:t>. </a:t>
            </a:r>
            <a:r>
              <a:rPr lang="en-US" sz="1600" dirty="0" err="1"/>
              <a:t>Realizé</a:t>
            </a:r>
            <a:r>
              <a:rPr lang="en-US" sz="1600" dirty="0"/>
              <a:t> un gran </a:t>
            </a:r>
            <a:r>
              <a:rPr lang="en-US" sz="1600" dirty="0" err="1"/>
              <a:t>esfuerzo</a:t>
            </a:r>
            <a:r>
              <a:rPr lang="en-US" sz="1600" dirty="0"/>
              <a:t> en la </a:t>
            </a:r>
            <a:r>
              <a:rPr lang="en-US" sz="1600" dirty="0" err="1"/>
              <a:t>limpieza</a:t>
            </a:r>
            <a:r>
              <a:rPr lang="en-US" sz="1600" dirty="0"/>
              <a:t> de datos y la </a:t>
            </a:r>
            <a:r>
              <a:rPr lang="en-US" sz="1600" dirty="0" err="1"/>
              <a:t>reducción</a:t>
            </a:r>
            <a:r>
              <a:rPr lang="en-US" sz="1600" dirty="0"/>
              <a:t> de la </a:t>
            </a:r>
            <a:r>
              <a:rPr lang="en-US" sz="1600" dirty="0" err="1"/>
              <a:t>dimensionalidad</a:t>
            </a:r>
            <a:r>
              <a:rPr lang="en-US" sz="1600" dirty="0"/>
              <a:t>, </a:t>
            </a:r>
            <a:r>
              <a:rPr lang="en-US" sz="1600" dirty="0" err="1"/>
              <a:t>eliminando</a:t>
            </a:r>
            <a:r>
              <a:rPr lang="en-US" sz="1600" dirty="0"/>
              <a:t> </a:t>
            </a:r>
            <a:r>
              <a:rPr lang="en-US" sz="1600" dirty="0" err="1"/>
              <a:t>sinónimos</a:t>
            </a:r>
            <a:r>
              <a:rPr lang="en-US" sz="1600" dirty="0"/>
              <a:t> y </a:t>
            </a:r>
            <a:r>
              <a:rPr lang="en-US" sz="1600" dirty="0" err="1"/>
              <a:t>errores</a:t>
            </a:r>
            <a:r>
              <a:rPr lang="en-US" sz="1600" dirty="0"/>
              <a:t> </a:t>
            </a:r>
            <a:r>
              <a:rPr lang="en-US" sz="1600" dirty="0" err="1"/>
              <a:t>tipográficos</a:t>
            </a:r>
            <a:r>
              <a:rPr lang="en-US" sz="1600" dirty="0"/>
              <a:t>, lo </a:t>
            </a:r>
            <a:r>
              <a:rPr lang="en-US" sz="1600" dirty="0" err="1"/>
              <a:t>cual</a:t>
            </a:r>
            <a:r>
              <a:rPr lang="en-US" sz="1600" dirty="0"/>
              <a:t> </a:t>
            </a:r>
            <a:r>
              <a:rPr lang="en-US" sz="1600" dirty="0" err="1"/>
              <a:t>mejoró</a:t>
            </a:r>
            <a:r>
              <a:rPr lang="en-US" sz="1600" dirty="0"/>
              <a:t> significativamente </a:t>
            </a:r>
            <a:r>
              <a:rPr lang="en-US" sz="1600" dirty="0" err="1"/>
              <a:t>el</a:t>
            </a:r>
            <a:r>
              <a:rPr lang="en-US" sz="1600" dirty="0"/>
              <a:t> </a:t>
            </a:r>
            <a:r>
              <a:rPr lang="en-US" sz="1600" dirty="0" err="1"/>
              <a:t>rendimiento</a:t>
            </a:r>
            <a:r>
              <a:rPr lang="en-US" sz="1600" dirty="0"/>
              <a:t>.</a:t>
            </a:r>
          </a:p>
          <a:p>
            <a:pPr marL="742950" lvl="1" indent="-228600">
              <a:lnSpc>
                <a:spcPct val="90000"/>
              </a:lnSpc>
              <a:spcAft>
                <a:spcPts val="600"/>
              </a:spcAft>
              <a:buFont typeface="Arial" panose="020B0604020202020204" pitchFamily="34" charset="0"/>
              <a:buChar char="•"/>
            </a:pPr>
            <a:r>
              <a:rPr lang="en-US" sz="1600" b="1" dirty="0" err="1"/>
              <a:t>Reducción</a:t>
            </a:r>
            <a:r>
              <a:rPr lang="en-US" sz="1600" b="1" dirty="0"/>
              <a:t> de </a:t>
            </a:r>
            <a:r>
              <a:rPr lang="en-US" sz="1600" b="1" dirty="0" err="1"/>
              <a:t>Ruido</a:t>
            </a:r>
            <a:r>
              <a:rPr lang="en-US" sz="1600" b="1" dirty="0"/>
              <a:t>:</a:t>
            </a:r>
            <a:r>
              <a:rPr lang="en-US" sz="1600" dirty="0"/>
              <a:t> El </a:t>
            </a:r>
            <a:r>
              <a:rPr lang="en-US" sz="1600" dirty="0" err="1"/>
              <a:t>trabajo</a:t>
            </a:r>
            <a:r>
              <a:rPr lang="en-US" sz="1600" dirty="0"/>
              <a:t> </a:t>
            </a:r>
            <a:r>
              <a:rPr lang="en-US" sz="1600" dirty="0" err="1"/>
              <a:t>adicional</a:t>
            </a:r>
            <a:r>
              <a:rPr lang="en-US" sz="1600" dirty="0"/>
              <a:t> de </a:t>
            </a:r>
            <a:r>
              <a:rPr lang="en-US" sz="1600" dirty="0" err="1"/>
              <a:t>limpieza</a:t>
            </a:r>
            <a:r>
              <a:rPr lang="en-US" sz="1600" dirty="0"/>
              <a:t> de las </a:t>
            </a:r>
            <a:r>
              <a:rPr lang="en-US" sz="1600" dirty="0" err="1"/>
              <a:t>columnas</a:t>
            </a:r>
            <a:r>
              <a:rPr lang="en-US" sz="1600" dirty="0"/>
              <a:t> </a:t>
            </a:r>
            <a:r>
              <a:rPr lang="en-US" sz="1600" dirty="0" err="1"/>
              <a:t>categóricas</a:t>
            </a:r>
            <a:r>
              <a:rPr lang="en-US" sz="1600" dirty="0"/>
              <a:t>, </a:t>
            </a:r>
            <a:r>
              <a:rPr lang="en-US" sz="1600" dirty="0" err="1"/>
              <a:t>combinando</a:t>
            </a:r>
            <a:r>
              <a:rPr lang="en-US" sz="1600" dirty="0"/>
              <a:t> </a:t>
            </a:r>
            <a:r>
              <a:rPr lang="en-US" sz="1600" dirty="0" err="1"/>
              <a:t>sinónimos</a:t>
            </a:r>
            <a:r>
              <a:rPr lang="en-US" sz="1600" dirty="0"/>
              <a:t> y </a:t>
            </a:r>
            <a:r>
              <a:rPr lang="en-US" sz="1600" dirty="0" err="1"/>
              <a:t>corrigiendo</a:t>
            </a:r>
            <a:r>
              <a:rPr lang="en-US" sz="1600" dirty="0"/>
              <a:t> </a:t>
            </a:r>
            <a:r>
              <a:rPr lang="en-US" sz="1600" dirty="0" err="1"/>
              <a:t>errores</a:t>
            </a:r>
            <a:r>
              <a:rPr lang="en-US" sz="1600" dirty="0"/>
              <a:t>, </a:t>
            </a:r>
            <a:r>
              <a:rPr lang="en-US" sz="1600" dirty="0" err="1"/>
              <a:t>mejoró</a:t>
            </a:r>
            <a:r>
              <a:rPr lang="en-US" sz="1600" dirty="0"/>
              <a:t> </a:t>
            </a:r>
            <a:r>
              <a:rPr lang="en-US" sz="1600" dirty="0" err="1"/>
              <a:t>notablemente</a:t>
            </a:r>
            <a:r>
              <a:rPr lang="en-US" sz="1600" dirty="0"/>
              <a:t> la </a:t>
            </a:r>
            <a:r>
              <a:rPr lang="en-US" sz="1600" dirty="0" err="1"/>
              <a:t>calidad</a:t>
            </a:r>
            <a:r>
              <a:rPr lang="en-US" sz="1600" dirty="0"/>
              <a:t> de los datos y, </a:t>
            </a:r>
            <a:r>
              <a:rPr lang="en-US" sz="1600" dirty="0" err="1"/>
              <a:t>por</a:t>
            </a:r>
            <a:r>
              <a:rPr lang="en-US" sz="1600" dirty="0"/>
              <a:t> </a:t>
            </a:r>
            <a:r>
              <a:rPr lang="en-US" sz="1600" dirty="0" err="1"/>
              <a:t>ende</a:t>
            </a:r>
            <a:r>
              <a:rPr lang="en-US" sz="1600" dirty="0"/>
              <a:t>, los </a:t>
            </a:r>
            <a:r>
              <a:rPr lang="en-US" sz="1600" dirty="0" err="1"/>
              <a:t>resultados</a:t>
            </a:r>
            <a:r>
              <a:rPr lang="en-US" sz="1600" dirty="0"/>
              <a:t> de los </a:t>
            </a:r>
            <a:r>
              <a:rPr lang="en-US" sz="1600" dirty="0" err="1"/>
              <a:t>modelos</a:t>
            </a:r>
            <a:r>
              <a:rPr lang="en-US" sz="1600" dirty="0"/>
              <a:t>.</a:t>
            </a:r>
          </a:p>
          <a:p>
            <a:pPr marL="742950" lvl="1" indent="-228600">
              <a:lnSpc>
                <a:spcPct val="90000"/>
              </a:lnSpc>
              <a:spcAft>
                <a:spcPts val="600"/>
              </a:spcAft>
              <a:buFont typeface="Arial" panose="020B0604020202020204" pitchFamily="34" charset="0"/>
              <a:buChar char="•"/>
            </a:pPr>
            <a:r>
              <a:rPr lang="en-US" sz="1600" b="1" dirty="0"/>
              <a:t>Uso de Target Encoding:</a:t>
            </a:r>
            <a:r>
              <a:rPr lang="en-US" sz="1600" dirty="0"/>
              <a:t> </a:t>
            </a:r>
            <a:r>
              <a:rPr lang="en-US" sz="1600" dirty="0" err="1"/>
              <a:t>Finalmente</a:t>
            </a:r>
            <a:r>
              <a:rPr lang="en-US" sz="1600" dirty="0"/>
              <a:t>, </a:t>
            </a:r>
            <a:r>
              <a:rPr lang="en-US" sz="1600" dirty="0" err="1"/>
              <a:t>cambiar</a:t>
            </a:r>
            <a:r>
              <a:rPr lang="en-US" sz="1600" dirty="0"/>
              <a:t> de one-hot encoding a target encoding en </a:t>
            </a:r>
            <a:r>
              <a:rPr lang="en-US" sz="1600" dirty="0" err="1"/>
              <a:t>algunas</a:t>
            </a:r>
            <a:r>
              <a:rPr lang="en-US" sz="1600" dirty="0"/>
              <a:t> variables </a:t>
            </a:r>
            <a:r>
              <a:rPr lang="en-US" sz="1600" dirty="0" err="1"/>
              <a:t>fue</a:t>
            </a:r>
            <a:r>
              <a:rPr lang="en-US" sz="1600" dirty="0"/>
              <a:t> </a:t>
            </a:r>
            <a:r>
              <a:rPr lang="en-US" sz="1600" dirty="0" err="1"/>
              <a:t>una</a:t>
            </a:r>
            <a:r>
              <a:rPr lang="en-US" sz="1600" dirty="0"/>
              <a:t> </a:t>
            </a:r>
            <a:r>
              <a:rPr lang="en-US" sz="1600" dirty="0" err="1"/>
              <a:t>decisión</a:t>
            </a:r>
            <a:r>
              <a:rPr lang="en-US" sz="1600" dirty="0"/>
              <a:t> crucial para </a:t>
            </a:r>
            <a:r>
              <a:rPr lang="en-US" sz="1600" dirty="0" err="1"/>
              <a:t>manejar</a:t>
            </a:r>
            <a:r>
              <a:rPr lang="en-US" sz="1600" dirty="0"/>
              <a:t> la gran </a:t>
            </a:r>
            <a:r>
              <a:rPr lang="en-US" sz="1600" dirty="0" err="1"/>
              <a:t>cantidad</a:t>
            </a:r>
            <a:r>
              <a:rPr lang="en-US" sz="1600" dirty="0"/>
              <a:t> de categorías en las </a:t>
            </a:r>
            <a:r>
              <a:rPr lang="en-US" sz="1600" dirty="0" err="1"/>
              <a:t>notas</a:t>
            </a:r>
            <a:r>
              <a:rPr lang="en-US" sz="1600" dirty="0"/>
              <a:t> </a:t>
            </a:r>
            <a:r>
              <a:rPr lang="en-US" sz="1600" dirty="0" err="1"/>
              <a:t>olfativas</a:t>
            </a:r>
            <a:r>
              <a:rPr lang="en-US" sz="1600" dirty="0"/>
              <a:t> y </a:t>
            </a:r>
            <a:r>
              <a:rPr lang="en-US" sz="1600" dirty="0" err="1"/>
              <a:t>mejorar</a:t>
            </a:r>
            <a:r>
              <a:rPr lang="en-US" sz="1600" dirty="0"/>
              <a:t> la </a:t>
            </a:r>
            <a:r>
              <a:rPr lang="en-US" sz="1600" dirty="0" err="1"/>
              <a:t>eficiencia</a:t>
            </a:r>
            <a:r>
              <a:rPr lang="en-US" sz="1600" dirty="0"/>
              <a:t> del </a:t>
            </a:r>
            <a:r>
              <a:rPr lang="en-US" sz="1600" dirty="0" err="1"/>
              <a:t>modelo</a:t>
            </a:r>
            <a:r>
              <a:rPr lang="en-US" sz="1600" dirty="0"/>
              <a:t>.</a:t>
            </a:r>
          </a:p>
          <a:p>
            <a:pPr marL="742950" lvl="1" indent="-228600">
              <a:lnSpc>
                <a:spcPct val="90000"/>
              </a:lnSpc>
              <a:spcAft>
                <a:spcPts val="600"/>
              </a:spcAft>
              <a:buFont typeface="Arial" panose="020B0604020202020204" pitchFamily="34" charset="0"/>
              <a:buChar char="•"/>
            </a:pPr>
            <a:r>
              <a:rPr lang="en-US" sz="1600" b="1" dirty="0"/>
              <a:t>El </a:t>
            </a:r>
            <a:r>
              <a:rPr lang="en-US" sz="1600" b="1" dirty="0" err="1"/>
              <a:t>desbalance</a:t>
            </a:r>
            <a:r>
              <a:rPr lang="en-US" sz="1600" b="1" dirty="0"/>
              <a:t> en las </a:t>
            </a:r>
            <a:r>
              <a:rPr lang="en-US" sz="1600" b="1" dirty="0" err="1"/>
              <a:t>clases</a:t>
            </a:r>
            <a:r>
              <a:rPr lang="en-US" sz="1600" dirty="0"/>
              <a:t> (más perfumes </a:t>
            </a:r>
            <a:r>
              <a:rPr lang="en-US" sz="1600" dirty="0" err="1"/>
              <a:t>exitosos</a:t>
            </a:r>
            <a:r>
              <a:rPr lang="en-US" sz="1600" dirty="0"/>
              <a:t> que </a:t>
            </a:r>
            <a:r>
              <a:rPr lang="en-US" sz="1600" dirty="0" err="1"/>
              <a:t>fallidos</a:t>
            </a:r>
            <a:r>
              <a:rPr lang="en-US" sz="1600" dirty="0"/>
              <a:t>) </a:t>
            </a:r>
            <a:r>
              <a:rPr lang="en-US" sz="1600" dirty="0" err="1"/>
              <a:t>sigue</a:t>
            </a:r>
            <a:r>
              <a:rPr lang="en-US" sz="1600" dirty="0"/>
              <a:t> </a:t>
            </a:r>
            <a:r>
              <a:rPr lang="en-US" sz="1600" dirty="0" err="1"/>
              <a:t>siendo</a:t>
            </a:r>
            <a:r>
              <a:rPr lang="en-US" sz="1600" dirty="0"/>
              <a:t> un </a:t>
            </a:r>
            <a:r>
              <a:rPr lang="en-US" sz="1600" dirty="0" err="1"/>
              <a:t>reto</a:t>
            </a:r>
            <a:r>
              <a:rPr lang="en-US" sz="1600" dirty="0"/>
              <a:t>. </a:t>
            </a:r>
            <a:r>
              <a:rPr lang="en-US" sz="1600" dirty="0" err="1"/>
              <a:t>Aunque</a:t>
            </a:r>
            <a:r>
              <a:rPr lang="en-US" sz="1600" dirty="0"/>
              <a:t> </a:t>
            </a:r>
            <a:r>
              <a:rPr lang="en-US" sz="1600" dirty="0" err="1"/>
              <a:t>el</a:t>
            </a:r>
            <a:r>
              <a:rPr lang="en-US" sz="1600" dirty="0"/>
              <a:t> </a:t>
            </a:r>
            <a:r>
              <a:rPr lang="en-US" sz="1600" dirty="0" err="1"/>
              <a:t>modelo</a:t>
            </a:r>
            <a:r>
              <a:rPr lang="en-US" sz="1600" dirty="0"/>
              <a:t> </a:t>
            </a:r>
            <a:r>
              <a:rPr lang="en-US" sz="1600" dirty="0" err="1"/>
              <a:t>manejó</a:t>
            </a:r>
            <a:r>
              <a:rPr lang="en-US" sz="1600" dirty="0"/>
              <a:t> bien </a:t>
            </a:r>
            <a:r>
              <a:rPr lang="en-US" sz="1600" dirty="0" err="1"/>
              <a:t>el</a:t>
            </a:r>
            <a:r>
              <a:rPr lang="en-US" sz="1600" dirty="0"/>
              <a:t> </a:t>
            </a:r>
            <a:r>
              <a:rPr lang="en-US" sz="1600" dirty="0" err="1"/>
              <a:t>desbalance</a:t>
            </a:r>
            <a:r>
              <a:rPr lang="en-US" sz="1600" dirty="0"/>
              <a:t>, es importante </a:t>
            </a:r>
            <a:r>
              <a:rPr lang="en-US" sz="1600" dirty="0" err="1"/>
              <a:t>tener</a:t>
            </a:r>
            <a:r>
              <a:rPr lang="en-US" sz="1600" dirty="0"/>
              <a:t> en </a:t>
            </a:r>
            <a:r>
              <a:rPr lang="en-US" sz="1600" dirty="0" err="1"/>
              <a:t>cuenta</a:t>
            </a:r>
            <a:r>
              <a:rPr lang="en-US" sz="1600" dirty="0"/>
              <a:t> </a:t>
            </a:r>
            <a:r>
              <a:rPr lang="en-US" sz="1600" dirty="0" err="1"/>
              <a:t>este</a:t>
            </a:r>
            <a:r>
              <a:rPr lang="en-US" sz="1600" dirty="0"/>
              <a:t> </a:t>
            </a:r>
            <a:r>
              <a:rPr lang="en-US" sz="1600" dirty="0" err="1"/>
              <a:t>sesgo</a:t>
            </a:r>
            <a:r>
              <a:rPr lang="en-US" sz="1600" dirty="0"/>
              <a:t> al </a:t>
            </a:r>
            <a:r>
              <a:rPr lang="en-US" sz="1600" dirty="0" err="1"/>
              <a:t>realizar</a:t>
            </a:r>
            <a:r>
              <a:rPr lang="en-US" sz="1600" dirty="0"/>
              <a:t> </a:t>
            </a:r>
            <a:r>
              <a:rPr lang="en-US" sz="1600" dirty="0" err="1"/>
              <a:t>interpretaciones</a:t>
            </a:r>
            <a:r>
              <a:rPr lang="en-US" sz="1600" dirty="0"/>
              <a:t> y </a:t>
            </a:r>
            <a:r>
              <a:rPr lang="en-US" sz="1600" dirty="0" err="1"/>
              <a:t>predicciones</a:t>
            </a:r>
            <a:r>
              <a:rPr lang="en-US" sz="1600" dirty="0"/>
              <a:t> </a:t>
            </a:r>
            <a:r>
              <a:rPr lang="en-US" sz="1600" dirty="0" err="1"/>
              <a:t>futuras</a:t>
            </a:r>
            <a:r>
              <a:rPr lang="en-US" sz="1600" dirty="0"/>
              <a:t>.</a:t>
            </a:r>
          </a:p>
          <a:p>
            <a:pPr marL="742950" lvl="1"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                                                                En </a:t>
            </a:r>
            <a:r>
              <a:rPr lang="en-US" sz="1600" dirty="0" err="1"/>
              <a:t>resumen</a:t>
            </a:r>
            <a:r>
              <a:rPr lang="en-US" sz="1600" dirty="0"/>
              <a:t>, </a:t>
            </a:r>
            <a:r>
              <a:rPr lang="en-US" sz="1600" dirty="0" err="1"/>
              <a:t>el</a:t>
            </a:r>
            <a:r>
              <a:rPr lang="en-US" sz="1600" dirty="0"/>
              <a:t> </a:t>
            </a:r>
            <a:r>
              <a:rPr lang="en-US" sz="1600" b="1" dirty="0" err="1"/>
              <a:t>CatBoost</a:t>
            </a:r>
            <a:r>
              <a:rPr lang="en-US" sz="1600" b="1" dirty="0"/>
              <a:t> Classifier</a:t>
            </a:r>
            <a:r>
              <a:rPr lang="en-US" sz="1600" dirty="0"/>
              <a:t> se </a:t>
            </a:r>
            <a:r>
              <a:rPr lang="en-US" sz="1600" dirty="0" err="1"/>
              <a:t>mostró</a:t>
            </a:r>
            <a:r>
              <a:rPr lang="en-US" sz="1600" dirty="0"/>
              <a:t> como la mejor </a:t>
            </a:r>
            <a:r>
              <a:rPr lang="en-US" sz="1600" dirty="0" err="1"/>
              <a:t>opción</a:t>
            </a:r>
            <a:r>
              <a:rPr lang="en-US" sz="1600" dirty="0"/>
              <a:t> en </a:t>
            </a:r>
            <a:r>
              <a:rPr lang="en-US" sz="1600" dirty="0" err="1"/>
              <a:t>este</a:t>
            </a:r>
            <a:r>
              <a:rPr lang="en-US" sz="1600" dirty="0"/>
              <a:t> proyecto para  </a:t>
            </a:r>
          </a:p>
          <a:p>
            <a:pPr>
              <a:lnSpc>
                <a:spcPct val="90000"/>
              </a:lnSpc>
              <a:spcAft>
                <a:spcPts val="600"/>
              </a:spcAft>
            </a:pPr>
            <a:r>
              <a:rPr lang="en-US" sz="1600" dirty="0"/>
              <a:t>                                                                </a:t>
            </a:r>
            <a:r>
              <a:rPr lang="en-US" sz="1600" dirty="0" err="1"/>
              <a:t>predecir</a:t>
            </a:r>
            <a:r>
              <a:rPr lang="en-US" sz="1600" dirty="0"/>
              <a:t> </a:t>
            </a:r>
            <a:r>
              <a:rPr lang="en-US" sz="1600" dirty="0" err="1"/>
              <a:t>el</a:t>
            </a:r>
            <a:r>
              <a:rPr lang="en-US" sz="1600" dirty="0"/>
              <a:t> </a:t>
            </a:r>
            <a:r>
              <a:rPr lang="en-US" sz="1600" dirty="0" err="1"/>
              <a:t>éxito</a:t>
            </a:r>
            <a:r>
              <a:rPr lang="en-US" sz="1600" dirty="0"/>
              <a:t> de los   perfumes    </a:t>
            </a:r>
            <a:r>
              <a:rPr lang="en-US" sz="1600" dirty="0" err="1"/>
              <a:t>basándose</a:t>
            </a:r>
            <a:r>
              <a:rPr lang="en-US" sz="1600" dirty="0"/>
              <a:t> en sus características.</a:t>
            </a:r>
          </a:p>
        </p:txBody>
      </p:sp>
    </p:spTree>
    <p:extLst>
      <p:ext uri="{BB962C8B-B14F-4D97-AF65-F5344CB8AC3E}">
        <p14:creationId xmlns:p14="http://schemas.microsoft.com/office/powerpoint/2010/main" val="4175226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869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ABD9A97-CA50-B2EA-D8B6-8015A7BCD72F}"/>
              </a:ext>
            </a:extLst>
          </p:cNvPr>
          <p:cNvPicPr>
            <a:picLocks noChangeAspect="1"/>
          </p:cNvPicPr>
          <p:nvPr/>
        </p:nvPicPr>
        <p:blipFill>
          <a:blip r:embed="rId2">
            <a:alphaModFix amt="35000"/>
          </a:blip>
          <a:srcRect t="25380" r="2" b="5871"/>
          <a:stretch/>
        </p:blipFill>
        <p:spPr>
          <a:xfrm>
            <a:off x="20" y="10"/>
            <a:ext cx="12191980" cy="6857990"/>
          </a:xfrm>
          <a:prstGeom prst="rect">
            <a:avLst/>
          </a:prstGeom>
        </p:spPr>
      </p:pic>
      <p:sp>
        <p:nvSpPr>
          <p:cNvPr id="3" name="TextBox 2">
            <a:extLst>
              <a:ext uri="{FF2B5EF4-FFF2-40B4-BE49-F238E27FC236}">
                <a16:creationId xmlns:a16="http://schemas.microsoft.com/office/drawing/2014/main" id="{765B70F5-BCF2-89B2-136B-263CA7F14B31}"/>
              </a:ext>
            </a:extLst>
          </p:cNvPr>
          <p:cNvSpPr txBox="1"/>
          <p:nvPr/>
        </p:nvSpPr>
        <p:spPr>
          <a:xfrm>
            <a:off x="838200" y="1825625"/>
            <a:ext cx="10515600" cy="435133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b="1" dirty="0">
                <a:solidFill>
                  <a:srgbClr val="FFFFFF"/>
                </a:solidFill>
              </a:rPr>
              <a:t>Pasos del Proyecto</a:t>
            </a:r>
          </a:p>
          <a:p>
            <a:pPr indent="-228600">
              <a:lnSpc>
                <a:spcPct val="90000"/>
              </a:lnSpc>
              <a:spcAft>
                <a:spcPts val="600"/>
              </a:spcAft>
              <a:buFont typeface="Arial" panose="020B0604020202020204" pitchFamily="34" charset="0"/>
              <a:buChar char="•"/>
            </a:pPr>
            <a:r>
              <a:rPr lang="en-US" b="1" dirty="0" err="1">
                <a:solidFill>
                  <a:srgbClr val="FFFFFF"/>
                </a:solidFill>
              </a:rPr>
              <a:t>Recolección</a:t>
            </a:r>
            <a:r>
              <a:rPr lang="en-US" b="1" dirty="0">
                <a:solidFill>
                  <a:srgbClr val="FFFFFF"/>
                </a:solidFill>
              </a:rPr>
              <a:t> de Datos</a:t>
            </a:r>
            <a:r>
              <a:rPr lang="en-US" dirty="0">
                <a:solidFill>
                  <a:srgbClr val="FFFFFF"/>
                </a:solidFill>
              </a:rPr>
              <a:t>: </a:t>
            </a:r>
            <a:r>
              <a:rPr lang="en-US" dirty="0" err="1">
                <a:solidFill>
                  <a:srgbClr val="FFFFFF"/>
                </a:solidFill>
              </a:rPr>
              <a:t>Realización</a:t>
            </a:r>
            <a:r>
              <a:rPr lang="en-US" dirty="0">
                <a:solidFill>
                  <a:srgbClr val="FFFFFF"/>
                </a:solidFill>
              </a:rPr>
              <a:t> de web scraping en </a:t>
            </a:r>
            <a:r>
              <a:rPr lang="en-US" dirty="0" err="1">
                <a:solidFill>
                  <a:srgbClr val="FFFFFF"/>
                </a:solidFill>
              </a:rPr>
              <a:t>Fragrantica</a:t>
            </a:r>
            <a:r>
              <a:rPr lang="en-US" dirty="0">
                <a:solidFill>
                  <a:srgbClr val="FFFFFF"/>
                </a:solidFill>
              </a:rPr>
              <a:t>, Parfumo y </a:t>
            </a:r>
            <a:r>
              <a:rPr lang="en-US" dirty="0" err="1">
                <a:solidFill>
                  <a:srgbClr val="FFFFFF"/>
                </a:solidFill>
              </a:rPr>
              <a:t>Aromo</a:t>
            </a:r>
            <a:r>
              <a:rPr lang="en-US" dirty="0">
                <a:solidFill>
                  <a:srgbClr val="FFFFFF"/>
                </a:solidFill>
              </a:rPr>
              <a:t> para </a:t>
            </a:r>
            <a:r>
              <a:rPr lang="en-US" dirty="0" err="1">
                <a:solidFill>
                  <a:srgbClr val="FFFFFF"/>
                </a:solidFill>
              </a:rPr>
              <a:t>recolectar</a:t>
            </a:r>
            <a:r>
              <a:rPr lang="en-US" dirty="0">
                <a:solidFill>
                  <a:srgbClr val="FFFFFF"/>
                </a:solidFill>
              </a:rPr>
              <a:t> datos </a:t>
            </a:r>
            <a:r>
              <a:rPr lang="en-US" dirty="0" err="1">
                <a:solidFill>
                  <a:srgbClr val="FFFFFF"/>
                </a:solidFill>
              </a:rPr>
              <a:t>relacionados</a:t>
            </a:r>
            <a:r>
              <a:rPr lang="en-US" dirty="0">
                <a:solidFill>
                  <a:srgbClr val="FFFFFF"/>
                </a:solidFill>
              </a:rPr>
              <a:t> con perfumes.</a:t>
            </a:r>
          </a:p>
          <a:p>
            <a:pPr indent="-228600">
              <a:lnSpc>
                <a:spcPct val="90000"/>
              </a:lnSpc>
              <a:spcAft>
                <a:spcPts val="600"/>
              </a:spcAft>
              <a:buFont typeface="Arial" panose="020B0604020202020204" pitchFamily="34" charset="0"/>
              <a:buChar char="•"/>
            </a:pPr>
            <a:r>
              <a:rPr lang="en-US" b="1" dirty="0" err="1">
                <a:solidFill>
                  <a:srgbClr val="FFFFFF"/>
                </a:solidFill>
              </a:rPr>
              <a:t>Limpieza</a:t>
            </a:r>
            <a:r>
              <a:rPr lang="en-US" b="1" dirty="0">
                <a:solidFill>
                  <a:srgbClr val="FFFFFF"/>
                </a:solidFill>
              </a:rPr>
              <a:t> y </a:t>
            </a:r>
            <a:r>
              <a:rPr lang="en-US" b="1" dirty="0" err="1">
                <a:solidFill>
                  <a:srgbClr val="FFFFFF"/>
                </a:solidFill>
              </a:rPr>
              <a:t>Preprocesamiento</a:t>
            </a:r>
            <a:r>
              <a:rPr lang="en-US" b="1" dirty="0">
                <a:solidFill>
                  <a:srgbClr val="FFFFFF"/>
                </a:solidFill>
              </a:rPr>
              <a:t> de Datos</a:t>
            </a:r>
            <a:r>
              <a:rPr lang="en-US" dirty="0">
                <a:solidFill>
                  <a:srgbClr val="FFFFFF"/>
                </a:solidFill>
              </a:rPr>
              <a:t>: </a:t>
            </a:r>
            <a:r>
              <a:rPr lang="en-US" dirty="0" err="1">
                <a:solidFill>
                  <a:srgbClr val="FFFFFF"/>
                </a:solidFill>
              </a:rPr>
              <a:t>Limpieza</a:t>
            </a:r>
            <a:r>
              <a:rPr lang="en-US" dirty="0">
                <a:solidFill>
                  <a:srgbClr val="FFFFFF"/>
                </a:solidFill>
              </a:rPr>
              <a:t> y </a:t>
            </a:r>
            <a:r>
              <a:rPr lang="en-US" dirty="0" err="1">
                <a:solidFill>
                  <a:srgbClr val="FFFFFF"/>
                </a:solidFill>
              </a:rPr>
              <a:t>estructuración</a:t>
            </a:r>
            <a:r>
              <a:rPr lang="en-US" dirty="0">
                <a:solidFill>
                  <a:srgbClr val="FFFFFF"/>
                </a:solidFill>
              </a:rPr>
              <a:t> de los datos para </a:t>
            </a:r>
            <a:r>
              <a:rPr lang="en-US" dirty="0" err="1">
                <a:solidFill>
                  <a:srgbClr val="FFFFFF"/>
                </a:solidFill>
              </a:rPr>
              <a:t>prepararlos</a:t>
            </a:r>
            <a:r>
              <a:rPr lang="en-US" dirty="0">
                <a:solidFill>
                  <a:srgbClr val="FFFFFF"/>
                </a:solidFill>
              </a:rPr>
              <a:t> para </a:t>
            </a:r>
            <a:r>
              <a:rPr lang="en-US" dirty="0" err="1">
                <a:solidFill>
                  <a:srgbClr val="FFFFFF"/>
                </a:solidFill>
              </a:rPr>
              <a:t>el</a:t>
            </a:r>
            <a:r>
              <a:rPr lang="en-US" dirty="0">
                <a:solidFill>
                  <a:srgbClr val="FFFFFF"/>
                </a:solidFill>
              </a:rPr>
              <a:t> </a:t>
            </a:r>
            <a:r>
              <a:rPr lang="en-US" dirty="0" err="1">
                <a:solidFill>
                  <a:srgbClr val="FFFFFF"/>
                </a:solidFill>
              </a:rPr>
              <a:t>análisis</a:t>
            </a:r>
            <a:r>
              <a:rPr lang="en-US" dirty="0">
                <a:solidFill>
                  <a:srgbClr val="FFFFFF"/>
                </a:solidFill>
              </a:rPr>
              <a:t>.</a:t>
            </a:r>
          </a:p>
          <a:p>
            <a:pPr indent="-228600">
              <a:lnSpc>
                <a:spcPct val="90000"/>
              </a:lnSpc>
              <a:spcAft>
                <a:spcPts val="600"/>
              </a:spcAft>
              <a:buFont typeface="Arial" panose="020B0604020202020204" pitchFamily="34" charset="0"/>
              <a:buChar char="•"/>
            </a:pPr>
            <a:r>
              <a:rPr lang="en-US" b="1" dirty="0" err="1">
                <a:solidFill>
                  <a:srgbClr val="FFFFFF"/>
                </a:solidFill>
              </a:rPr>
              <a:t>Análisis</a:t>
            </a:r>
            <a:r>
              <a:rPr lang="en-US" b="1" dirty="0">
                <a:solidFill>
                  <a:srgbClr val="FFFFFF"/>
                </a:solidFill>
              </a:rPr>
              <a:t> </a:t>
            </a:r>
            <a:r>
              <a:rPr lang="en-US" b="1" dirty="0" err="1">
                <a:solidFill>
                  <a:srgbClr val="FFFFFF"/>
                </a:solidFill>
              </a:rPr>
              <a:t>Exploratorio</a:t>
            </a:r>
            <a:r>
              <a:rPr lang="en-US" b="1" dirty="0">
                <a:solidFill>
                  <a:srgbClr val="FFFFFF"/>
                </a:solidFill>
              </a:rPr>
              <a:t> de Datos (EDA)</a:t>
            </a:r>
            <a:r>
              <a:rPr lang="en-US" dirty="0">
                <a:solidFill>
                  <a:srgbClr val="FFFFFF"/>
                </a:solidFill>
              </a:rPr>
              <a:t>: </a:t>
            </a:r>
            <a:r>
              <a:rPr lang="en-US" dirty="0" err="1">
                <a:solidFill>
                  <a:srgbClr val="FFFFFF"/>
                </a:solidFill>
              </a:rPr>
              <a:t>Exploración</a:t>
            </a:r>
            <a:r>
              <a:rPr lang="en-US" dirty="0">
                <a:solidFill>
                  <a:srgbClr val="FFFFFF"/>
                </a:solidFill>
              </a:rPr>
              <a:t> de los datos para </a:t>
            </a:r>
            <a:r>
              <a:rPr lang="en-US" dirty="0" err="1">
                <a:solidFill>
                  <a:srgbClr val="FFFFFF"/>
                </a:solidFill>
              </a:rPr>
              <a:t>identificar</a:t>
            </a:r>
            <a:r>
              <a:rPr lang="en-US" dirty="0">
                <a:solidFill>
                  <a:srgbClr val="FFFFFF"/>
                </a:solidFill>
              </a:rPr>
              <a:t> patrones, </a:t>
            </a:r>
            <a:r>
              <a:rPr lang="en-US" dirty="0" err="1">
                <a:solidFill>
                  <a:srgbClr val="FFFFFF"/>
                </a:solidFill>
              </a:rPr>
              <a:t>tendencias</a:t>
            </a:r>
            <a:r>
              <a:rPr lang="en-US" dirty="0">
                <a:solidFill>
                  <a:srgbClr val="FFFFFF"/>
                </a:solidFill>
              </a:rPr>
              <a:t> y </a:t>
            </a:r>
            <a:r>
              <a:rPr lang="en-US" dirty="0" err="1">
                <a:solidFill>
                  <a:srgbClr val="FFFFFF"/>
                </a:solidFill>
              </a:rPr>
              <a:t>descubrimientos</a:t>
            </a:r>
            <a:r>
              <a:rPr lang="en-US" dirty="0">
                <a:solidFill>
                  <a:srgbClr val="FFFFFF"/>
                </a:solidFill>
              </a:rPr>
              <a:t> importantes.</a:t>
            </a:r>
          </a:p>
          <a:p>
            <a:pPr indent="-228600">
              <a:lnSpc>
                <a:spcPct val="90000"/>
              </a:lnSpc>
              <a:spcAft>
                <a:spcPts val="600"/>
              </a:spcAft>
              <a:buFont typeface="Arial" panose="020B0604020202020204" pitchFamily="34" charset="0"/>
              <a:buChar char="•"/>
            </a:pPr>
            <a:r>
              <a:rPr lang="en-US" b="1" dirty="0">
                <a:solidFill>
                  <a:srgbClr val="FFFFFF"/>
                </a:solidFill>
              </a:rPr>
              <a:t>Visualización de Datos</a:t>
            </a:r>
            <a:r>
              <a:rPr lang="en-US" dirty="0">
                <a:solidFill>
                  <a:srgbClr val="FFFFFF"/>
                </a:solidFill>
              </a:rPr>
              <a:t>: </a:t>
            </a:r>
            <a:r>
              <a:rPr lang="en-US" dirty="0" err="1">
                <a:solidFill>
                  <a:srgbClr val="FFFFFF"/>
                </a:solidFill>
              </a:rPr>
              <a:t>Creación</a:t>
            </a:r>
            <a:r>
              <a:rPr lang="en-US" dirty="0">
                <a:solidFill>
                  <a:srgbClr val="FFFFFF"/>
                </a:solidFill>
              </a:rPr>
              <a:t> de gráficos y </a:t>
            </a:r>
            <a:r>
              <a:rPr lang="en-US" dirty="0" err="1">
                <a:solidFill>
                  <a:srgbClr val="FFFFFF"/>
                </a:solidFill>
              </a:rPr>
              <a:t>diagramas</a:t>
            </a:r>
            <a:r>
              <a:rPr lang="en-US" dirty="0">
                <a:solidFill>
                  <a:srgbClr val="FFFFFF"/>
                </a:solidFill>
              </a:rPr>
              <a:t> para </a:t>
            </a:r>
            <a:r>
              <a:rPr lang="en-US" dirty="0" err="1">
                <a:solidFill>
                  <a:srgbClr val="FFFFFF"/>
                </a:solidFill>
              </a:rPr>
              <a:t>visualizar</a:t>
            </a:r>
            <a:r>
              <a:rPr lang="en-US" dirty="0">
                <a:solidFill>
                  <a:srgbClr val="FFFFFF"/>
                </a:solidFill>
              </a:rPr>
              <a:t> los </a:t>
            </a:r>
            <a:r>
              <a:rPr lang="en-US" dirty="0" err="1">
                <a:solidFill>
                  <a:srgbClr val="FFFFFF"/>
                </a:solidFill>
              </a:rPr>
              <a:t>hallazgos</a:t>
            </a:r>
            <a:r>
              <a:rPr lang="en-US" dirty="0">
                <a:solidFill>
                  <a:srgbClr val="FFFFFF"/>
                </a:solidFill>
              </a:rPr>
              <a:t> de manera </a:t>
            </a:r>
            <a:r>
              <a:rPr lang="en-US" dirty="0" err="1">
                <a:solidFill>
                  <a:srgbClr val="FFFFFF"/>
                </a:solidFill>
              </a:rPr>
              <a:t>efectiva</a:t>
            </a:r>
            <a:r>
              <a:rPr lang="en-US" dirty="0">
                <a:solidFill>
                  <a:srgbClr val="FFFFFF"/>
                </a:solidFill>
              </a:rPr>
              <a:t>.</a:t>
            </a:r>
          </a:p>
          <a:p>
            <a:pPr indent="-228600">
              <a:lnSpc>
                <a:spcPct val="90000"/>
              </a:lnSpc>
              <a:spcAft>
                <a:spcPts val="600"/>
              </a:spcAft>
              <a:buFont typeface="Arial" panose="020B0604020202020204" pitchFamily="34" charset="0"/>
              <a:buChar char="•"/>
            </a:pPr>
            <a:r>
              <a:rPr lang="en-US" b="1" dirty="0" err="1">
                <a:solidFill>
                  <a:srgbClr val="FFFFFF"/>
                </a:solidFill>
              </a:rPr>
              <a:t>Modelado</a:t>
            </a:r>
            <a:r>
              <a:rPr lang="en-US" b="1" dirty="0">
                <a:solidFill>
                  <a:srgbClr val="FFFFFF"/>
                </a:solidFill>
              </a:rPr>
              <a:t> y </a:t>
            </a:r>
            <a:r>
              <a:rPr lang="en-US" b="1" dirty="0" err="1">
                <a:solidFill>
                  <a:srgbClr val="FFFFFF"/>
                </a:solidFill>
              </a:rPr>
              <a:t>Predicciones</a:t>
            </a:r>
            <a:r>
              <a:rPr lang="en-US" dirty="0">
                <a:solidFill>
                  <a:srgbClr val="FFFFFF"/>
                </a:solidFill>
              </a:rPr>
              <a:t>: Desarrollo de </a:t>
            </a:r>
            <a:r>
              <a:rPr lang="en-US" dirty="0" err="1">
                <a:solidFill>
                  <a:srgbClr val="FFFFFF"/>
                </a:solidFill>
              </a:rPr>
              <a:t>modelos</a:t>
            </a:r>
            <a:r>
              <a:rPr lang="en-US" dirty="0">
                <a:solidFill>
                  <a:srgbClr val="FFFFFF"/>
                </a:solidFill>
              </a:rPr>
              <a:t> </a:t>
            </a:r>
            <a:r>
              <a:rPr lang="en-US" dirty="0" err="1">
                <a:solidFill>
                  <a:srgbClr val="FFFFFF"/>
                </a:solidFill>
              </a:rPr>
              <a:t>predictivos</a:t>
            </a:r>
            <a:r>
              <a:rPr lang="en-US" dirty="0">
                <a:solidFill>
                  <a:srgbClr val="FFFFFF"/>
                </a:solidFill>
              </a:rPr>
              <a:t> para </a:t>
            </a:r>
            <a:r>
              <a:rPr lang="en-US" dirty="0" err="1">
                <a:solidFill>
                  <a:srgbClr val="FFFFFF"/>
                </a:solidFill>
              </a:rPr>
              <a:t>anticipar</a:t>
            </a:r>
            <a:r>
              <a:rPr lang="en-US" dirty="0">
                <a:solidFill>
                  <a:srgbClr val="FFFFFF"/>
                </a:solidFill>
              </a:rPr>
              <a:t> las </a:t>
            </a:r>
            <a:r>
              <a:rPr lang="en-US" dirty="0" err="1">
                <a:solidFill>
                  <a:srgbClr val="FFFFFF"/>
                </a:solidFill>
              </a:rPr>
              <a:t>preferencias</a:t>
            </a:r>
            <a:r>
              <a:rPr lang="en-US" dirty="0">
                <a:solidFill>
                  <a:srgbClr val="FFFFFF"/>
                </a:solidFill>
              </a:rPr>
              <a:t> y </a:t>
            </a:r>
            <a:r>
              <a:rPr lang="en-US" dirty="0" err="1">
                <a:solidFill>
                  <a:srgbClr val="FFFFFF"/>
                </a:solidFill>
              </a:rPr>
              <a:t>el</a:t>
            </a:r>
            <a:r>
              <a:rPr lang="en-US" dirty="0">
                <a:solidFill>
                  <a:srgbClr val="FFFFFF"/>
                </a:solidFill>
              </a:rPr>
              <a:t> </a:t>
            </a:r>
            <a:r>
              <a:rPr lang="en-US" dirty="0" err="1">
                <a:solidFill>
                  <a:srgbClr val="FFFFFF"/>
                </a:solidFill>
              </a:rPr>
              <a:t>éxito</a:t>
            </a:r>
            <a:r>
              <a:rPr lang="en-US" dirty="0">
                <a:solidFill>
                  <a:srgbClr val="FFFFFF"/>
                </a:solidFill>
              </a:rPr>
              <a:t> de los perfumes.</a:t>
            </a:r>
          </a:p>
          <a:p>
            <a:pPr indent="-228600">
              <a:lnSpc>
                <a:spcPct val="90000"/>
              </a:lnSpc>
              <a:spcAft>
                <a:spcPts val="600"/>
              </a:spcAft>
              <a:buFont typeface="Arial" panose="020B0604020202020204" pitchFamily="34" charset="0"/>
              <a:buChar char="•"/>
            </a:pPr>
            <a:r>
              <a:rPr lang="en-US" b="1" dirty="0" err="1">
                <a:solidFill>
                  <a:srgbClr val="FFFFFF"/>
                </a:solidFill>
              </a:rPr>
              <a:t>Conclusiones</a:t>
            </a:r>
            <a:r>
              <a:rPr lang="en-US" b="1" dirty="0">
                <a:solidFill>
                  <a:srgbClr val="FFFFFF"/>
                </a:solidFill>
              </a:rPr>
              <a:t> y Conocimientos</a:t>
            </a:r>
            <a:r>
              <a:rPr lang="en-US" dirty="0">
                <a:solidFill>
                  <a:srgbClr val="FFFFFF"/>
                </a:solidFill>
              </a:rPr>
              <a:t>: </a:t>
            </a:r>
            <a:r>
              <a:rPr lang="en-US" dirty="0" err="1">
                <a:solidFill>
                  <a:srgbClr val="FFFFFF"/>
                </a:solidFill>
              </a:rPr>
              <a:t>Resumen</a:t>
            </a:r>
            <a:r>
              <a:rPr lang="en-US" dirty="0">
                <a:solidFill>
                  <a:srgbClr val="FFFFFF"/>
                </a:solidFill>
              </a:rPr>
              <a:t> de los </a:t>
            </a:r>
            <a:r>
              <a:rPr lang="en-US" dirty="0" err="1">
                <a:solidFill>
                  <a:srgbClr val="FFFFFF"/>
                </a:solidFill>
              </a:rPr>
              <a:t>resultados</a:t>
            </a:r>
            <a:r>
              <a:rPr lang="en-US" dirty="0">
                <a:solidFill>
                  <a:srgbClr val="FFFFFF"/>
                </a:solidFill>
              </a:rPr>
              <a:t> </a:t>
            </a:r>
            <a:r>
              <a:rPr lang="en-US" dirty="0" err="1">
                <a:solidFill>
                  <a:srgbClr val="FFFFFF"/>
                </a:solidFill>
              </a:rPr>
              <a:t>obtenidos</a:t>
            </a:r>
            <a:r>
              <a:rPr lang="en-US" dirty="0">
                <a:solidFill>
                  <a:srgbClr val="FFFFFF"/>
                </a:solidFill>
              </a:rPr>
              <a:t> y las </a:t>
            </a:r>
            <a:r>
              <a:rPr lang="en-US" dirty="0" err="1">
                <a:solidFill>
                  <a:srgbClr val="FFFFFF"/>
                </a:solidFill>
              </a:rPr>
              <a:t>conclusiones</a:t>
            </a:r>
            <a:r>
              <a:rPr lang="en-US" dirty="0">
                <a:solidFill>
                  <a:srgbClr val="FFFFFF"/>
                </a:solidFill>
              </a:rPr>
              <a:t> más relevantes </a:t>
            </a:r>
            <a:r>
              <a:rPr lang="en-US" dirty="0" err="1">
                <a:solidFill>
                  <a:srgbClr val="FFFFFF"/>
                </a:solidFill>
              </a:rPr>
              <a:t>derivadas</a:t>
            </a:r>
            <a:r>
              <a:rPr lang="en-US" dirty="0">
                <a:solidFill>
                  <a:srgbClr val="FFFFFF"/>
                </a:solidFill>
              </a:rPr>
              <a:t> del </a:t>
            </a:r>
            <a:r>
              <a:rPr lang="en-US" dirty="0" err="1">
                <a:solidFill>
                  <a:srgbClr val="FFFFFF"/>
                </a:solidFill>
              </a:rPr>
              <a:t>análisis</a:t>
            </a:r>
            <a:r>
              <a:rPr lang="en-US" dirty="0">
                <a:solidFill>
                  <a:srgbClr val="FFFFFF"/>
                </a:solidFill>
              </a:rPr>
              <a:t>.</a:t>
            </a:r>
          </a:p>
        </p:txBody>
      </p:sp>
    </p:spTree>
    <p:extLst>
      <p:ext uri="{BB962C8B-B14F-4D97-AF65-F5344CB8AC3E}">
        <p14:creationId xmlns:p14="http://schemas.microsoft.com/office/powerpoint/2010/main" val="150494654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7F85096F-E650-46D6-834C-4054E37702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2" name="Oval 31">
              <a:extLst>
                <a:ext uri="{FF2B5EF4-FFF2-40B4-BE49-F238E27FC236}">
                  <a16:creationId xmlns:a16="http://schemas.microsoft.com/office/drawing/2014/main" id="{5061BE38-1DAF-49A1-AA3A-7BEB3399C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8EFFF24-FCC8-4379-9678-AB33115351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492E8F9-AD41-4334-B292-1AB0F238D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74B130F-6E67-4737-BE99-2E32DED071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3139C3CB-D4E4-4316-81BE-6D82DB677A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156963E-8E83-4807-8E22-2CB7D45F1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67472E93-E403-22E9-23FA-A2E2874AB799}"/>
              </a:ext>
            </a:extLst>
          </p:cNvPr>
          <p:cNvPicPr>
            <a:picLocks noChangeAspect="1"/>
          </p:cNvPicPr>
          <p:nvPr/>
        </p:nvPicPr>
        <p:blipFill>
          <a:blip r:embed="rId2"/>
          <a:stretch>
            <a:fillRect/>
          </a:stretch>
        </p:blipFill>
        <p:spPr>
          <a:xfrm>
            <a:off x="616765" y="440815"/>
            <a:ext cx="3516933" cy="949572"/>
          </a:xfrm>
          <a:prstGeom prst="rect">
            <a:avLst/>
          </a:prstGeom>
        </p:spPr>
      </p:pic>
      <p:grpSp>
        <p:nvGrpSpPr>
          <p:cNvPr id="39" name="Group 38">
            <a:extLst>
              <a:ext uri="{FF2B5EF4-FFF2-40B4-BE49-F238E27FC236}">
                <a16:creationId xmlns:a16="http://schemas.microsoft.com/office/drawing/2014/main" id="{975C268C-D419-4123-9FAD-0E2B7F9EE7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584794"/>
            <a:ext cx="304800" cy="429768"/>
            <a:chOff x="215328" y="-46937"/>
            <a:chExt cx="304800" cy="2773841"/>
          </a:xfrm>
        </p:grpSpPr>
        <p:cxnSp>
          <p:nvCxnSpPr>
            <p:cNvPr id="40" name="Straight Connector 39">
              <a:extLst>
                <a:ext uri="{FF2B5EF4-FFF2-40B4-BE49-F238E27FC236}">
                  <a16:creationId xmlns:a16="http://schemas.microsoft.com/office/drawing/2014/main" id="{3A7E309C-A3BD-432E-8CB5-F0B6425281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F1F621C-4533-4835-ADE2-372F2763A07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EFC8245-5168-4DAF-930D-09A7BDDA6C1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192ED34-5046-4043-AEF8-2DF7C4806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5ED59545-F344-21FD-79E0-FDDEA15B4CBE}"/>
              </a:ext>
            </a:extLst>
          </p:cNvPr>
          <p:cNvPicPr>
            <a:picLocks noChangeAspect="1"/>
          </p:cNvPicPr>
          <p:nvPr/>
        </p:nvPicPr>
        <p:blipFill>
          <a:blip r:embed="rId3"/>
          <a:stretch>
            <a:fillRect/>
          </a:stretch>
        </p:blipFill>
        <p:spPr>
          <a:xfrm>
            <a:off x="4284167" y="440815"/>
            <a:ext cx="3516933" cy="949572"/>
          </a:xfrm>
          <a:prstGeom prst="rect">
            <a:avLst/>
          </a:prstGeom>
        </p:spPr>
      </p:pic>
      <p:sp>
        <p:nvSpPr>
          <p:cNvPr id="45" name="Rectangle 44">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8" name="Straight Connector 47">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F60B7E5E-A6C9-7913-62ED-4C599A972683}"/>
              </a:ext>
            </a:extLst>
          </p:cNvPr>
          <p:cNvPicPr>
            <a:picLocks noChangeAspect="1"/>
          </p:cNvPicPr>
          <p:nvPr/>
        </p:nvPicPr>
        <p:blipFill>
          <a:blip r:embed="rId4"/>
          <a:stretch>
            <a:fillRect/>
          </a:stretch>
        </p:blipFill>
        <p:spPr>
          <a:xfrm>
            <a:off x="7951569" y="440815"/>
            <a:ext cx="3516933" cy="914402"/>
          </a:xfrm>
          <a:prstGeom prst="rect">
            <a:avLst/>
          </a:prstGeom>
        </p:spPr>
      </p:pic>
      <p:sp>
        <p:nvSpPr>
          <p:cNvPr id="53" name="Rectangle 52">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6" name="Straight Connector 55">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0A8F964-2553-E498-CB7F-E1CA5C80DD94}"/>
              </a:ext>
            </a:extLst>
          </p:cNvPr>
          <p:cNvSpPr txBox="1"/>
          <p:nvPr/>
        </p:nvSpPr>
        <p:spPr>
          <a:xfrm>
            <a:off x="841476" y="2037665"/>
            <a:ext cx="10639270" cy="4110078"/>
          </a:xfrm>
          <a:prstGeom prst="rect">
            <a:avLst/>
          </a:prstGeom>
          <a:noFill/>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600" b="1" dirty="0" err="1">
                <a:solidFill>
                  <a:schemeClr val="bg1"/>
                </a:solidFill>
              </a:rPr>
              <a:t>Familias</a:t>
            </a:r>
            <a:r>
              <a:rPr lang="en-US" sz="1600" b="1" dirty="0">
                <a:solidFill>
                  <a:schemeClr val="bg1"/>
                </a:solidFill>
              </a:rPr>
              <a:t> </a:t>
            </a:r>
            <a:r>
              <a:rPr lang="en-US" sz="1600" b="1" dirty="0" err="1">
                <a:solidFill>
                  <a:schemeClr val="bg1"/>
                </a:solidFill>
              </a:rPr>
              <a:t>Olfativas</a:t>
            </a:r>
            <a:r>
              <a:rPr lang="en-US" sz="1600" b="1" dirty="0">
                <a:solidFill>
                  <a:schemeClr val="bg1"/>
                </a:solidFill>
              </a:rPr>
              <a:t> de Perfumes</a:t>
            </a:r>
          </a:p>
          <a:p>
            <a:pPr indent="-228600">
              <a:lnSpc>
                <a:spcPct val="90000"/>
              </a:lnSpc>
              <a:spcAft>
                <a:spcPts val="600"/>
              </a:spcAft>
              <a:buFont typeface="Arial" panose="020B0604020202020204" pitchFamily="34" charset="0"/>
              <a:buChar char="•"/>
            </a:pPr>
            <a:endParaRPr lang="en-US" sz="1600" dirty="0">
              <a:solidFill>
                <a:schemeClr val="bg1"/>
              </a:solidFill>
            </a:endParaRPr>
          </a:p>
          <a:p>
            <a:pPr indent="-228600">
              <a:lnSpc>
                <a:spcPct val="90000"/>
              </a:lnSpc>
              <a:spcAft>
                <a:spcPts val="600"/>
              </a:spcAft>
              <a:buFont typeface="Arial" panose="020B0604020202020204" pitchFamily="34" charset="0"/>
              <a:buChar char="•"/>
            </a:pPr>
            <a:r>
              <a:rPr lang="en-US" sz="1600" dirty="0" err="1">
                <a:solidFill>
                  <a:schemeClr val="bg1"/>
                </a:solidFill>
              </a:rPr>
              <a:t>Desde</a:t>
            </a:r>
            <a:r>
              <a:rPr lang="en-US" sz="1600" dirty="0">
                <a:solidFill>
                  <a:schemeClr val="bg1"/>
                </a:solidFill>
              </a:rPr>
              <a:t> los </a:t>
            </a:r>
            <a:r>
              <a:rPr lang="en-US" sz="1600" dirty="0" err="1">
                <a:solidFill>
                  <a:schemeClr val="bg1"/>
                </a:solidFill>
              </a:rPr>
              <a:t>tiempos</a:t>
            </a:r>
            <a:r>
              <a:rPr lang="en-US" sz="1600" dirty="0">
                <a:solidFill>
                  <a:schemeClr val="bg1"/>
                </a:solidFill>
              </a:rPr>
              <a:t> de </a:t>
            </a:r>
            <a:r>
              <a:rPr lang="en-US" sz="1600" dirty="0" err="1">
                <a:solidFill>
                  <a:schemeClr val="bg1"/>
                </a:solidFill>
              </a:rPr>
              <a:t>Aristóteles</a:t>
            </a:r>
            <a:r>
              <a:rPr lang="en-US" sz="1600" dirty="0">
                <a:solidFill>
                  <a:schemeClr val="bg1"/>
                </a:solidFill>
              </a:rPr>
              <a:t>, se ha </a:t>
            </a:r>
            <a:r>
              <a:rPr lang="en-US" sz="1600" dirty="0" err="1">
                <a:solidFill>
                  <a:schemeClr val="bg1"/>
                </a:solidFill>
              </a:rPr>
              <a:t>intentado</a:t>
            </a:r>
            <a:r>
              <a:rPr lang="en-US" sz="1600" dirty="0">
                <a:solidFill>
                  <a:schemeClr val="bg1"/>
                </a:solidFill>
              </a:rPr>
              <a:t> </a:t>
            </a:r>
            <a:r>
              <a:rPr lang="en-US" sz="1600" dirty="0" err="1">
                <a:solidFill>
                  <a:schemeClr val="bg1"/>
                </a:solidFill>
              </a:rPr>
              <a:t>clasificar</a:t>
            </a:r>
            <a:r>
              <a:rPr lang="en-US" sz="1600" dirty="0">
                <a:solidFill>
                  <a:schemeClr val="bg1"/>
                </a:solidFill>
              </a:rPr>
              <a:t> los </a:t>
            </a:r>
            <a:r>
              <a:rPr lang="en-US" sz="1600" dirty="0" err="1">
                <a:solidFill>
                  <a:schemeClr val="bg1"/>
                </a:solidFill>
              </a:rPr>
              <a:t>olores</a:t>
            </a:r>
            <a:r>
              <a:rPr lang="en-US" sz="1600" dirty="0">
                <a:solidFill>
                  <a:schemeClr val="bg1"/>
                </a:solidFill>
              </a:rPr>
              <a:t>, </a:t>
            </a:r>
            <a:r>
              <a:rPr lang="en-US" sz="1600" dirty="0" err="1">
                <a:solidFill>
                  <a:schemeClr val="bg1"/>
                </a:solidFill>
              </a:rPr>
              <a:t>pero</a:t>
            </a:r>
            <a:r>
              <a:rPr lang="en-US" sz="1600" dirty="0">
                <a:solidFill>
                  <a:schemeClr val="bg1"/>
                </a:solidFill>
              </a:rPr>
              <a:t> no </a:t>
            </a:r>
            <a:r>
              <a:rPr lang="en-US" sz="1600" dirty="0" err="1">
                <a:solidFill>
                  <a:schemeClr val="bg1"/>
                </a:solidFill>
              </a:rPr>
              <a:t>fue</a:t>
            </a:r>
            <a:r>
              <a:rPr lang="en-US" sz="1600" dirty="0">
                <a:solidFill>
                  <a:schemeClr val="bg1"/>
                </a:solidFill>
              </a:rPr>
              <a:t> hasta finales del </a:t>
            </a:r>
            <a:r>
              <a:rPr lang="en-US" sz="1600" dirty="0" err="1">
                <a:solidFill>
                  <a:schemeClr val="bg1"/>
                </a:solidFill>
              </a:rPr>
              <a:t>siglo</a:t>
            </a:r>
            <a:r>
              <a:rPr lang="en-US" sz="1600" dirty="0">
                <a:solidFill>
                  <a:schemeClr val="bg1"/>
                </a:solidFill>
              </a:rPr>
              <a:t> XX </a:t>
            </a:r>
            <a:r>
              <a:rPr lang="en-US" sz="1600" dirty="0" err="1">
                <a:solidFill>
                  <a:schemeClr val="bg1"/>
                </a:solidFill>
              </a:rPr>
              <a:t>cuando</a:t>
            </a:r>
            <a:r>
              <a:rPr lang="en-US" sz="1600" dirty="0">
                <a:solidFill>
                  <a:schemeClr val="bg1"/>
                </a:solidFill>
              </a:rPr>
              <a:t> </a:t>
            </a:r>
            <a:r>
              <a:rPr lang="en-US" sz="1600" dirty="0" err="1">
                <a:solidFill>
                  <a:schemeClr val="bg1"/>
                </a:solidFill>
              </a:rPr>
              <a:t>surgieron</a:t>
            </a:r>
            <a:r>
              <a:rPr lang="en-US" sz="1600" dirty="0">
                <a:solidFill>
                  <a:schemeClr val="bg1"/>
                </a:solidFill>
              </a:rPr>
              <a:t> </a:t>
            </a:r>
            <a:r>
              <a:rPr lang="en-US" sz="1600" dirty="0" err="1">
                <a:solidFill>
                  <a:schemeClr val="bg1"/>
                </a:solidFill>
              </a:rPr>
              <a:t>clasificaciones</a:t>
            </a:r>
            <a:r>
              <a:rPr lang="en-US" sz="1600" dirty="0">
                <a:solidFill>
                  <a:schemeClr val="bg1"/>
                </a:solidFill>
              </a:rPr>
              <a:t> más </a:t>
            </a:r>
            <a:r>
              <a:rPr lang="en-US" sz="1600" dirty="0" err="1">
                <a:solidFill>
                  <a:schemeClr val="bg1"/>
                </a:solidFill>
              </a:rPr>
              <a:t>formales</a:t>
            </a:r>
            <a:r>
              <a:rPr lang="en-US" sz="1600" dirty="0">
                <a:solidFill>
                  <a:schemeClr val="bg1"/>
                </a:solidFill>
              </a:rPr>
              <a:t> de perfumes. Con </a:t>
            </a:r>
            <a:r>
              <a:rPr lang="en-US" sz="1600" dirty="0" err="1">
                <a:solidFill>
                  <a:schemeClr val="bg1"/>
                </a:solidFill>
              </a:rPr>
              <a:t>el</a:t>
            </a:r>
            <a:r>
              <a:rPr lang="en-US" sz="1600" dirty="0">
                <a:solidFill>
                  <a:schemeClr val="bg1"/>
                </a:solidFill>
              </a:rPr>
              <a:t> </a:t>
            </a:r>
            <a:r>
              <a:rPr lang="en-US" sz="1600" dirty="0" err="1">
                <a:solidFill>
                  <a:schemeClr val="bg1"/>
                </a:solidFill>
              </a:rPr>
              <a:t>crecimiento</a:t>
            </a:r>
            <a:r>
              <a:rPr lang="en-US" sz="1600" dirty="0">
                <a:solidFill>
                  <a:schemeClr val="bg1"/>
                </a:solidFill>
              </a:rPr>
              <a:t> de la </a:t>
            </a:r>
            <a:r>
              <a:rPr lang="en-US" sz="1600" dirty="0" err="1">
                <a:solidFill>
                  <a:schemeClr val="bg1"/>
                </a:solidFill>
              </a:rPr>
              <a:t>industria</a:t>
            </a:r>
            <a:r>
              <a:rPr lang="en-US" sz="1600" dirty="0">
                <a:solidFill>
                  <a:schemeClr val="bg1"/>
                </a:solidFill>
              </a:rPr>
              <a:t>, </a:t>
            </a:r>
            <a:r>
              <a:rPr lang="en-US" sz="1600" dirty="0" err="1">
                <a:solidFill>
                  <a:schemeClr val="bg1"/>
                </a:solidFill>
              </a:rPr>
              <a:t>perfumistas</a:t>
            </a:r>
            <a:r>
              <a:rPr lang="en-US" sz="1600" dirty="0">
                <a:solidFill>
                  <a:schemeClr val="bg1"/>
                </a:solidFill>
              </a:rPr>
              <a:t> y </a:t>
            </a:r>
            <a:r>
              <a:rPr lang="en-US" sz="1600" dirty="0" err="1">
                <a:solidFill>
                  <a:schemeClr val="bg1"/>
                </a:solidFill>
              </a:rPr>
              <a:t>fabricantes</a:t>
            </a:r>
            <a:r>
              <a:rPr lang="en-US" sz="1600" dirty="0">
                <a:solidFill>
                  <a:schemeClr val="bg1"/>
                </a:solidFill>
              </a:rPr>
              <a:t> </a:t>
            </a:r>
            <a:r>
              <a:rPr lang="en-US" sz="1600" dirty="0" err="1">
                <a:solidFill>
                  <a:schemeClr val="bg1"/>
                </a:solidFill>
              </a:rPr>
              <a:t>comenzaron</a:t>
            </a:r>
            <a:r>
              <a:rPr lang="en-US" sz="1600" dirty="0">
                <a:solidFill>
                  <a:schemeClr val="bg1"/>
                </a:solidFill>
              </a:rPr>
              <a:t> a </a:t>
            </a:r>
            <a:r>
              <a:rPr lang="en-US" sz="1600" dirty="0" err="1">
                <a:solidFill>
                  <a:schemeClr val="bg1"/>
                </a:solidFill>
              </a:rPr>
              <a:t>agrupar</a:t>
            </a:r>
            <a:r>
              <a:rPr lang="en-US" sz="1600" dirty="0">
                <a:solidFill>
                  <a:schemeClr val="bg1"/>
                </a:solidFill>
              </a:rPr>
              <a:t> las </a:t>
            </a:r>
            <a:r>
              <a:rPr lang="en-US" sz="1600" dirty="0" err="1">
                <a:solidFill>
                  <a:schemeClr val="bg1"/>
                </a:solidFill>
              </a:rPr>
              <a:t>fragancias</a:t>
            </a:r>
            <a:r>
              <a:rPr lang="en-US" sz="1600" dirty="0">
                <a:solidFill>
                  <a:schemeClr val="bg1"/>
                </a:solidFill>
              </a:rPr>
              <a:t> en </a:t>
            </a:r>
            <a:r>
              <a:rPr lang="en-US" sz="1600" dirty="0" err="1">
                <a:solidFill>
                  <a:schemeClr val="bg1"/>
                </a:solidFill>
              </a:rPr>
              <a:t>familias</a:t>
            </a:r>
            <a:r>
              <a:rPr lang="en-US" sz="1600" dirty="0">
                <a:solidFill>
                  <a:schemeClr val="bg1"/>
                </a:solidFill>
              </a:rPr>
              <a:t> </a:t>
            </a:r>
            <a:r>
              <a:rPr lang="en-US" sz="1600" dirty="0" err="1">
                <a:solidFill>
                  <a:schemeClr val="bg1"/>
                </a:solidFill>
              </a:rPr>
              <a:t>olfativas</a:t>
            </a:r>
            <a:r>
              <a:rPr lang="en-US" sz="1600" dirty="0">
                <a:solidFill>
                  <a:schemeClr val="bg1"/>
                </a:solidFill>
              </a:rPr>
              <a:t> con características y estructuras similares. </a:t>
            </a:r>
            <a:r>
              <a:rPr lang="en-US" sz="1600" dirty="0" err="1">
                <a:solidFill>
                  <a:schemeClr val="bg1"/>
                </a:solidFill>
              </a:rPr>
              <a:t>Aun</a:t>
            </a:r>
            <a:r>
              <a:rPr lang="en-US" sz="1600" dirty="0">
                <a:solidFill>
                  <a:schemeClr val="bg1"/>
                </a:solidFill>
              </a:rPr>
              <a:t> </a:t>
            </a:r>
            <a:r>
              <a:rPr lang="en-US" sz="1600" dirty="0" err="1">
                <a:solidFill>
                  <a:schemeClr val="bg1"/>
                </a:solidFill>
              </a:rPr>
              <a:t>así</a:t>
            </a:r>
            <a:r>
              <a:rPr lang="en-US" sz="1600" dirty="0">
                <a:solidFill>
                  <a:schemeClr val="bg1"/>
                </a:solidFill>
              </a:rPr>
              <a:t>, hoy en día no </a:t>
            </a:r>
            <a:r>
              <a:rPr lang="en-US" sz="1600" dirty="0" err="1">
                <a:solidFill>
                  <a:schemeClr val="bg1"/>
                </a:solidFill>
              </a:rPr>
              <a:t>existe</a:t>
            </a:r>
            <a:r>
              <a:rPr lang="en-US" sz="1600" dirty="0">
                <a:solidFill>
                  <a:schemeClr val="bg1"/>
                </a:solidFill>
              </a:rPr>
              <a:t> </a:t>
            </a:r>
            <a:r>
              <a:rPr lang="en-US" sz="1600" dirty="0" err="1">
                <a:solidFill>
                  <a:schemeClr val="bg1"/>
                </a:solidFill>
              </a:rPr>
              <a:t>una</a:t>
            </a:r>
            <a:r>
              <a:rPr lang="en-US" sz="1600" dirty="0">
                <a:solidFill>
                  <a:schemeClr val="bg1"/>
                </a:solidFill>
              </a:rPr>
              <a:t> </a:t>
            </a:r>
            <a:r>
              <a:rPr lang="en-US" sz="1600" dirty="0" err="1">
                <a:solidFill>
                  <a:schemeClr val="bg1"/>
                </a:solidFill>
              </a:rPr>
              <a:t>clasificación</a:t>
            </a:r>
            <a:r>
              <a:rPr lang="en-US" sz="1600" dirty="0">
                <a:solidFill>
                  <a:schemeClr val="bg1"/>
                </a:solidFill>
              </a:rPr>
              <a:t> </a:t>
            </a:r>
            <a:r>
              <a:rPr lang="en-US" sz="1600" dirty="0" err="1">
                <a:solidFill>
                  <a:schemeClr val="bg1"/>
                </a:solidFill>
              </a:rPr>
              <a:t>universalmente</a:t>
            </a:r>
            <a:r>
              <a:rPr lang="en-US" sz="1600" dirty="0">
                <a:solidFill>
                  <a:schemeClr val="bg1"/>
                </a:solidFill>
              </a:rPr>
              <a:t> </a:t>
            </a:r>
            <a:r>
              <a:rPr lang="en-US" sz="1600" dirty="0" err="1">
                <a:solidFill>
                  <a:schemeClr val="bg1"/>
                </a:solidFill>
              </a:rPr>
              <a:t>aceptada</a:t>
            </a:r>
            <a:r>
              <a:rPr lang="en-US" sz="1600" dirty="0">
                <a:solidFill>
                  <a:schemeClr val="bg1"/>
                </a:solidFill>
              </a:rPr>
              <a:t>, </a:t>
            </a:r>
            <a:r>
              <a:rPr lang="en-US" sz="1600" dirty="0" err="1">
                <a:solidFill>
                  <a:schemeClr val="bg1"/>
                </a:solidFill>
              </a:rPr>
              <a:t>ya</a:t>
            </a:r>
            <a:r>
              <a:rPr lang="en-US" sz="1600" dirty="0">
                <a:solidFill>
                  <a:schemeClr val="bg1"/>
                </a:solidFill>
              </a:rPr>
              <a:t> que la </a:t>
            </a:r>
            <a:r>
              <a:rPr lang="en-US" sz="1600" dirty="0" err="1">
                <a:solidFill>
                  <a:schemeClr val="bg1"/>
                </a:solidFill>
              </a:rPr>
              <a:t>percepción</a:t>
            </a:r>
            <a:r>
              <a:rPr lang="en-US" sz="1600" dirty="0">
                <a:solidFill>
                  <a:schemeClr val="bg1"/>
                </a:solidFill>
              </a:rPr>
              <a:t> de los aromas es </a:t>
            </a:r>
            <a:r>
              <a:rPr lang="en-US" sz="1600" dirty="0" err="1">
                <a:solidFill>
                  <a:schemeClr val="bg1"/>
                </a:solidFill>
              </a:rPr>
              <a:t>altamente</a:t>
            </a:r>
            <a:r>
              <a:rPr lang="en-US" sz="1600" dirty="0">
                <a:solidFill>
                  <a:schemeClr val="bg1"/>
                </a:solidFill>
              </a:rPr>
              <a:t> </a:t>
            </a:r>
            <a:r>
              <a:rPr lang="en-US" sz="1600" dirty="0" err="1">
                <a:solidFill>
                  <a:schemeClr val="bg1"/>
                </a:solidFill>
              </a:rPr>
              <a:t>subjetiva</a:t>
            </a:r>
            <a:r>
              <a:rPr lang="en-US" sz="1600" dirty="0">
                <a:solidFill>
                  <a:schemeClr val="bg1"/>
                </a:solidFill>
              </a:rPr>
              <a:t>, y </a:t>
            </a:r>
            <a:r>
              <a:rPr lang="en-US" sz="1600" dirty="0" err="1">
                <a:solidFill>
                  <a:schemeClr val="bg1"/>
                </a:solidFill>
              </a:rPr>
              <a:t>muchas</a:t>
            </a:r>
            <a:r>
              <a:rPr lang="en-US" sz="1600" dirty="0">
                <a:solidFill>
                  <a:schemeClr val="bg1"/>
                </a:solidFill>
              </a:rPr>
              <a:t> </a:t>
            </a:r>
            <a:r>
              <a:rPr lang="en-US" sz="1600" dirty="0" err="1">
                <a:solidFill>
                  <a:schemeClr val="bg1"/>
                </a:solidFill>
              </a:rPr>
              <a:t>fragancias</a:t>
            </a:r>
            <a:r>
              <a:rPr lang="en-US" sz="1600" dirty="0">
                <a:solidFill>
                  <a:schemeClr val="bg1"/>
                </a:solidFill>
              </a:rPr>
              <a:t> son </a:t>
            </a:r>
            <a:r>
              <a:rPr lang="en-US" sz="1600" dirty="0" err="1">
                <a:solidFill>
                  <a:schemeClr val="bg1"/>
                </a:solidFill>
              </a:rPr>
              <a:t>una</a:t>
            </a:r>
            <a:r>
              <a:rPr lang="en-US" sz="1600" dirty="0">
                <a:solidFill>
                  <a:schemeClr val="bg1"/>
                </a:solidFill>
              </a:rPr>
              <a:t> </a:t>
            </a:r>
            <a:r>
              <a:rPr lang="en-US" sz="1600" dirty="0" err="1">
                <a:solidFill>
                  <a:schemeClr val="bg1"/>
                </a:solidFill>
              </a:rPr>
              <a:t>combinación</a:t>
            </a:r>
            <a:r>
              <a:rPr lang="en-US" sz="1600" dirty="0">
                <a:solidFill>
                  <a:schemeClr val="bg1"/>
                </a:solidFill>
              </a:rPr>
              <a:t> de </a:t>
            </a:r>
            <a:r>
              <a:rPr lang="en-US" sz="1600" dirty="0" err="1">
                <a:solidFill>
                  <a:schemeClr val="bg1"/>
                </a:solidFill>
              </a:rPr>
              <a:t>notas</a:t>
            </a:r>
            <a:r>
              <a:rPr lang="en-US" sz="1600" dirty="0">
                <a:solidFill>
                  <a:schemeClr val="bg1"/>
                </a:solidFill>
              </a:rPr>
              <a:t> que </a:t>
            </a:r>
            <a:r>
              <a:rPr lang="en-US" sz="1600" dirty="0" err="1">
                <a:solidFill>
                  <a:schemeClr val="bg1"/>
                </a:solidFill>
              </a:rPr>
              <a:t>podrían</a:t>
            </a:r>
            <a:r>
              <a:rPr lang="en-US" sz="1600" dirty="0">
                <a:solidFill>
                  <a:schemeClr val="bg1"/>
                </a:solidFill>
              </a:rPr>
              <a:t> </a:t>
            </a:r>
            <a:r>
              <a:rPr lang="en-US" sz="1600" dirty="0" err="1">
                <a:solidFill>
                  <a:schemeClr val="bg1"/>
                </a:solidFill>
              </a:rPr>
              <a:t>encajar</a:t>
            </a:r>
            <a:r>
              <a:rPr lang="en-US" sz="1600" dirty="0">
                <a:solidFill>
                  <a:schemeClr val="bg1"/>
                </a:solidFill>
              </a:rPr>
              <a:t> en </a:t>
            </a:r>
            <a:r>
              <a:rPr lang="en-US" sz="1600" dirty="0" err="1">
                <a:solidFill>
                  <a:schemeClr val="bg1"/>
                </a:solidFill>
              </a:rPr>
              <a:t>varias</a:t>
            </a:r>
            <a:r>
              <a:rPr lang="en-US" sz="1600" dirty="0">
                <a:solidFill>
                  <a:schemeClr val="bg1"/>
                </a:solidFill>
              </a:rPr>
              <a:t> </a:t>
            </a:r>
            <a:r>
              <a:rPr lang="en-US" sz="1600" dirty="0" err="1">
                <a:solidFill>
                  <a:schemeClr val="bg1"/>
                </a:solidFill>
              </a:rPr>
              <a:t>familias</a:t>
            </a:r>
            <a:r>
              <a:rPr lang="en-US" sz="1600" dirty="0">
                <a:solidFill>
                  <a:schemeClr val="bg1"/>
                </a:solidFill>
              </a:rPr>
              <a:t> a la </a:t>
            </a:r>
            <a:r>
              <a:rPr lang="en-US" sz="1600" dirty="0" err="1">
                <a:solidFill>
                  <a:schemeClr val="bg1"/>
                </a:solidFill>
              </a:rPr>
              <a:t>vez</a:t>
            </a:r>
            <a:r>
              <a:rPr lang="en-US" sz="1600" dirty="0">
                <a:solidFill>
                  <a:schemeClr val="bg1"/>
                </a:solidFill>
              </a:rPr>
              <a:t>. </a:t>
            </a:r>
            <a:r>
              <a:rPr lang="en-US" sz="1600" dirty="0" err="1">
                <a:solidFill>
                  <a:schemeClr val="bg1"/>
                </a:solidFill>
              </a:rPr>
              <a:t>Incluso</a:t>
            </a:r>
            <a:r>
              <a:rPr lang="en-US" sz="1600" dirty="0">
                <a:solidFill>
                  <a:schemeClr val="bg1"/>
                </a:solidFill>
              </a:rPr>
              <a:t>, </a:t>
            </a:r>
            <a:r>
              <a:rPr lang="en-US" sz="1600" dirty="0" err="1">
                <a:solidFill>
                  <a:schemeClr val="bg1"/>
                </a:solidFill>
              </a:rPr>
              <a:t>algunas</a:t>
            </a:r>
            <a:r>
              <a:rPr lang="en-US" sz="1600" dirty="0">
                <a:solidFill>
                  <a:schemeClr val="bg1"/>
                </a:solidFill>
              </a:rPr>
              <a:t> </a:t>
            </a:r>
            <a:r>
              <a:rPr lang="en-US" sz="1600" dirty="0" err="1">
                <a:solidFill>
                  <a:schemeClr val="bg1"/>
                </a:solidFill>
              </a:rPr>
              <a:t>creaciones</a:t>
            </a:r>
            <a:r>
              <a:rPr lang="en-US" sz="1600" dirty="0">
                <a:solidFill>
                  <a:schemeClr val="bg1"/>
                </a:solidFill>
              </a:rPr>
              <a:t> </a:t>
            </a:r>
            <a:r>
              <a:rPr lang="en-US" sz="1600" dirty="0" err="1">
                <a:solidFill>
                  <a:schemeClr val="bg1"/>
                </a:solidFill>
              </a:rPr>
              <a:t>prefieren</a:t>
            </a:r>
            <a:r>
              <a:rPr lang="en-US" sz="1600" dirty="0">
                <a:solidFill>
                  <a:schemeClr val="bg1"/>
                </a:solidFill>
              </a:rPr>
              <a:t> no ser </a:t>
            </a:r>
            <a:r>
              <a:rPr lang="en-US" sz="1600" dirty="0" err="1">
                <a:solidFill>
                  <a:schemeClr val="bg1"/>
                </a:solidFill>
              </a:rPr>
              <a:t>etiquetadas</a:t>
            </a:r>
            <a:r>
              <a:rPr lang="en-US" sz="1600" dirty="0">
                <a:solidFill>
                  <a:schemeClr val="bg1"/>
                </a:solidFill>
              </a:rPr>
              <a:t>.</a:t>
            </a:r>
          </a:p>
          <a:p>
            <a:pPr indent="-228600">
              <a:lnSpc>
                <a:spcPct val="90000"/>
              </a:lnSpc>
              <a:spcAft>
                <a:spcPts val="600"/>
              </a:spcAft>
              <a:buFont typeface="Arial" panose="020B0604020202020204" pitchFamily="34" charset="0"/>
              <a:buChar char="•"/>
            </a:pPr>
            <a:r>
              <a:rPr lang="en-US" sz="1600" dirty="0" err="1">
                <a:solidFill>
                  <a:schemeClr val="bg1"/>
                </a:solidFill>
              </a:rPr>
              <a:t>Diferentes</a:t>
            </a:r>
            <a:r>
              <a:rPr lang="en-US" sz="1600" dirty="0">
                <a:solidFill>
                  <a:schemeClr val="bg1"/>
                </a:solidFill>
              </a:rPr>
              <a:t> </a:t>
            </a:r>
            <a:r>
              <a:rPr lang="en-US" sz="1600" dirty="0" err="1">
                <a:solidFill>
                  <a:schemeClr val="bg1"/>
                </a:solidFill>
              </a:rPr>
              <a:t>comunidades</a:t>
            </a:r>
            <a:r>
              <a:rPr lang="en-US" sz="1600" dirty="0">
                <a:solidFill>
                  <a:schemeClr val="bg1"/>
                </a:solidFill>
              </a:rPr>
              <a:t> </a:t>
            </a:r>
            <a:r>
              <a:rPr lang="en-US" sz="1600" dirty="0" err="1">
                <a:solidFill>
                  <a:schemeClr val="bg1"/>
                </a:solidFill>
              </a:rPr>
              <a:t>internacionales</a:t>
            </a:r>
            <a:r>
              <a:rPr lang="en-US" sz="1600" dirty="0">
                <a:solidFill>
                  <a:schemeClr val="bg1"/>
                </a:solidFill>
              </a:rPr>
              <a:t> del perfume </a:t>
            </a:r>
            <a:r>
              <a:rPr lang="en-US" sz="1600" dirty="0" err="1">
                <a:solidFill>
                  <a:schemeClr val="bg1"/>
                </a:solidFill>
              </a:rPr>
              <a:t>han</a:t>
            </a:r>
            <a:r>
              <a:rPr lang="en-US" sz="1600" dirty="0">
                <a:solidFill>
                  <a:schemeClr val="bg1"/>
                </a:solidFill>
              </a:rPr>
              <a:t> </a:t>
            </a:r>
            <a:r>
              <a:rPr lang="en-US" sz="1600" dirty="0" err="1">
                <a:solidFill>
                  <a:schemeClr val="bg1"/>
                </a:solidFill>
              </a:rPr>
              <a:t>propuesto</a:t>
            </a:r>
            <a:r>
              <a:rPr lang="en-US" sz="1600" dirty="0">
                <a:solidFill>
                  <a:schemeClr val="bg1"/>
                </a:solidFill>
              </a:rPr>
              <a:t> </a:t>
            </a:r>
            <a:r>
              <a:rPr lang="en-US" sz="1600" dirty="0" err="1">
                <a:solidFill>
                  <a:schemeClr val="bg1"/>
                </a:solidFill>
              </a:rPr>
              <a:t>varias</a:t>
            </a:r>
            <a:r>
              <a:rPr lang="en-US" sz="1600" dirty="0">
                <a:solidFill>
                  <a:schemeClr val="bg1"/>
                </a:solidFill>
              </a:rPr>
              <a:t> </a:t>
            </a:r>
            <a:r>
              <a:rPr lang="en-US" sz="1600" dirty="0" err="1">
                <a:solidFill>
                  <a:schemeClr val="bg1"/>
                </a:solidFill>
              </a:rPr>
              <a:t>clasificaciones</a:t>
            </a:r>
            <a:r>
              <a:rPr lang="en-US" sz="1600" dirty="0">
                <a:solidFill>
                  <a:schemeClr val="bg1"/>
                </a:solidFill>
              </a:rPr>
              <a:t> </a:t>
            </a:r>
            <a:r>
              <a:rPr lang="en-US" sz="1600" dirty="0" err="1">
                <a:solidFill>
                  <a:schemeClr val="bg1"/>
                </a:solidFill>
              </a:rPr>
              <a:t>ampliamente</a:t>
            </a:r>
            <a:r>
              <a:rPr lang="en-US" sz="1600" dirty="0">
                <a:solidFill>
                  <a:schemeClr val="bg1"/>
                </a:solidFill>
              </a:rPr>
              <a:t> </a:t>
            </a:r>
            <a:r>
              <a:rPr lang="en-US" sz="1600" dirty="0" err="1">
                <a:solidFill>
                  <a:schemeClr val="bg1"/>
                </a:solidFill>
              </a:rPr>
              <a:t>aceptadas</a:t>
            </a:r>
            <a:r>
              <a:rPr lang="en-US" sz="1600" dirty="0">
                <a:solidFill>
                  <a:schemeClr val="bg1"/>
                </a:solidFill>
              </a:rPr>
              <a:t>, como </a:t>
            </a:r>
            <a:r>
              <a:rPr lang="en-US" sz="1600" b="1" dirty="0" err="1">
                <a:solidFill>
                  <a:schemeClr val="bg1"/>
                </a:solidFill>
              </a:rPr>
              <a:t>Cítrica</a:t>
            </a:r>
            <a:r>
              <a:rPr lang="en-US" sz="1600" b="1" dirty="0">
                <a:solidFill>
                  <a:schemeClr val="bg1"/>
                </a:solidFill>
              </a:rPr>
              <a:t> o </a:t>
            </a:r>
            <a:r>
              <a:rPr lang="en-US" sz="1600" b="1" dirty="0" err="1">
                <a:solidFill>
                  <a:schemeClr val="bg1"/>
                </a:solidFill>
              </a:rPr>
              <a:t>Hespéride</a:t>
            </a:r>
            <a:r>
              <a:rPr lang="en-US" sz="1600" dirty="0">
                <a:solidFill>
                  <a:schemeClr val="bg1"/>
                </a:solidFill>
              </a:rPr>
              <a:t>, </a:t>
            </a:r>
            <a:r>
              <a:rPr lang="en-US" sz="1600" b="1" dirty="0">
                <a:solidFill>
                  <a:schemeClr val="bg1"/>
                </a:solidFill>
              </a:rPr>
              <a:t>Floral</a:t>
            </a:r>
            <a:r>
              <a:rPr lang="en-US" sz="1600" dirty="0">
                <a:solidFill>
                  <a:schemeClr val="bg1"/>
                </a:solidFill>
              </a:rPr>
              <a:t>, </a:t>
            </a:r>
            <a:r>
              <a:rPr lang="en-US" sz="1600" b="1" dirty="0" err="1">
                <a:solidFill>
                  <a:schemeClr val="bg1"/>
                </a:solidFill>
              </a:rPr>
              <a:t>Amaderada</a:t>
            </a:r>
            <a:r>
              <a:rPr lang="en-US" sz="1600" dirty="0">
                <a:solidFill>
                  <a:schemeClr val="bg1"/>
                </a:solidFill>
              </a:rPr>
              <a:t>, </a:t>
            </a:r>
            <a:r>
              <a:rPr lang="en-US" sz="1600" b="1" dirty="0" err="1">
                <a:solidFill>
                  <a:schemeClr val="bg1"/>
                </a:solidFill>
              </a:rPr>
              <a:t>Fougère</a:t>
            </a:r>
            <a:r>
              <a:rPr lang="en-US" sz="1600" dirty="0">
                <a:solidFill>
                  <a:schemeClr val="bg1"/>
                </a:solidFill>
              </a:rPr>
              <a:t>, </a:t>
            </a:r>
            <a:r>
              <a:rPr lang="en-US" sz="1600" b="1" dirty="0">
                <a:solidFill>
                  <a:schemeClr val="bg1"/>
                </a:solidFill>
              </a:rPr>
              <a:t>Chipre</a:t>
            </a:r>
            <a:r>
              <a:rPr lang="en-US" sz="1600" dirty="0">
                <a:solidFill>
                  <a:schemeClr val="bg1"/>
                </a:solidFill>
              </a:rPr>
              <a:t>, </a:t>
            </a:r>
            <a:r>
              <a:rPr lang="en-US" sz="1600" b="1" dirty="0" err="1">
                <a:solidFill>
                  <a:schemeClr val="bg1"/>
                </a:solidFill>
              </a:rPr>
              <a:t>Ambarina</a:t>
            </a:r>
            <a:r>
              <a:rPr lang="en-US" sz="1600" b="1" dirty="0">
                <a:solidFill>
                  <a:schemeClr val="bg1"/>
                </a:solidFill>
              </a:rPr>
              <a:t> u Oriental</a:t>
            </a:r>
            <a:r>
              <a:rPr lang="en-US" sz="1600" dirty="0">
                <a:solidFill>
                  <a:schemeClr val="bg1"/>
                </a:solidFill>
              </a:rPr>
              <a:t>, y </a:t>
            </a:r>
            <a:r>
              <a:rPr lang="en-US" sz="1600" b="1" dirty="0">
                <a:solidFill>
                  <a:schemeClr val="bg1"/>
                </a:solidFill>
              </a:rPr>
              <a:t>Gourmand</a:t>
            </a:r>
            <a:r>
              <a:rPr lang="en-US" sz="1600" dirty="0">
                <a:solidFill>
                  <a:schemeClr val="bg1"/>
                </a:solidFill>
              </a:rPr>
              <a:t>. Sin embargo, la </a:t>
            </a:r>
            <a:r>
              <a:rPr lang="en-US" sz="1600" dirty="0" err="1">
                <a:solidFill>
                  <a:schemeClr val="bg1"/>
                </a:solidFill>
              </a:rPr>
              <a:t>realidad</a:t>
            </a:r>
            <a:r>
              <a:rPr lang="en-US" sz="1600" dirty="0">
                <a:solidFill>
                  <a:schemeClr val="bg1"/>
                </a:solidFill>
              </a:rPr>
              <a:t> es más </a:t>
            </a:r>
            <a:r>
              <a:rPr lang="en-US" sz="1600" dirty="0" err="1">
                <a:solidFill>
                  <a:schemeClr val="bg1"/>
                </a:solidFill>
              </a:rPr>
              <a:t>compleja</a:t>
            </a:r>
            <a:r>
              <a:rPr lang="en-US" sz="1600" dirty="0">
                <a:solidFill>
                  <a:schemeClr val="bg1"/>
                </a:solidFill>
              </a:rPr>
              <a:t>, con </a:t>
            </a:r>
            <a:r>
              <a:rPr lang="en-US" sz="1600" dirty="0" err="1">
                <a:solidFill>
                  <a:schemeClr val="bg1"/>
                </a:solidFill>
              </a:rPr>
              <a:t>familias</a:t>
            </a:r>
            <a:r>
              <a:rPr lang="en-US" sz="1600" dirty="0">
                <a:solidFill>
                  <a:schemeClr val="bg1"/>
                </a:solidFill>
              </a:rPr>
              <a:t> </a:t>
            </a:r>
            <a:r>
              <a:rPr lang="en-US" sz="1600" dirty="0" err="1">
                <a:solidFill>
                  <a:schemeClr val="bg1"/>
                </a:solidFill>
              </a:rPr>
              <a:t>adicionales</a:t>
            </a:r>
            <a:r>
              <a:rPr lang="en-US" sz="1600" dirty="0">
                <a:solidFill>
                  <a:schemeClr val="bg1"/>
                </a:solidFill>
              </a:rPr>
              <a:t> como </a:t>
            </a:r>
            <a:r>
              <a:rPr lang="en-US" sz="1600" b="1" dirty="0" err="1">
                <a:solidFill>
                  <a:schemeClr val="bg1"/>
                </a:solidFill>
              </a:rPr>
              <a:t>Aromática</a:t>
            </a:r>
            <a:r>
              <a:rPr lang="en-US" sz="1600" dirty="0">
                <a:solidFill>
                  <a:schemeClr val="bg1"/>
                </a:solidFill>
              </a:rPr>
              <a:t>, </a:t>
            </a:r>
            <a:r>
              <a:rPr lang="en-US" sz="1600" b="1" dirty="0" err="1">
                <a:solidFill>
                  <a:schemeClr val="bg1"/>
                </a:solidFill>
              </a:rPr>
              <a:t>Acuática</a:t>
            </a:r>
            <a:r>
              <a:rPr lang="en-US" sz="1600" dirty="0">
                <a:solidFill>
                  <a:schemeClr val="bg1"/>
                </a:solidFill>
              </a:rPr>
              <a:t>, </a:t>
            </a:r>
            <a:r>
              <a:rPr lang="en-US" sz="1600" b="1" dirty="0" err="1">
                <a:solidFill>
                  <a:schemeClr val="bg1"/>
                </a:solidFill>
              </a:rPr>
              <a:t>Afrutada</a:t>
            </a:r>
            <a:r>
              <a:rPr lang="en-US" sz="1600" dirty="0">
                <a:solidFill>
                  <a:schemeClr val="bg1"/>
                </a:solidFill>
              </a:rPr>
              <a:t>, </a:t>
            </a:r>
            <a:r>
              <a:rPr lang="en-US" sz="1600" b="1" dirty="0">
                <a:solidFill>
                  <a:schemeClr val="bg1"/>
                </a:solidFill>
              </a:rPr>
              <a:t>Cuero</a:t>
            </a:r>
            <a:r>
              <a:rPr lang="en-US" sz="1600" dirty="0">
                <a:solidFill>
                  <a:schemeClr val="bg1"/>
                </a:solidFill>
              </a:rPr>
              <a:t>, entre </a:t>
            </a:r>
            <a:r>
              <a:rPr lang="en-US" sz="1600" dirty="0" err="1">
                <a:solidFill>
                  <a:schemeClr val="bg1"/>
                </a:solidFill>
              </a:rPr>
              <a:t>otras</a:t>
            </a:r>
            <a:r>
              <a:rPr lang="en-US" sz="1600" dirty="0">
                <a:solidFill>
                  <a:schemeClr val="bg1"/>
                </a:solidFill>
              </a:rPr>
              <a:t>. Además, </a:t>
            </a:r>
            <a:r>
              <a:rPr lang="en-US" sz="1600" dirty="0" err="1">
                <a:solidFill>
                  <a:schemeClr val="bg1"/>
                </a:solidFill>
              </a:rPr>
              <a:t>cada</a:t>
            </a:r>
            <a:r>
              <a:rPr lang="en-US" sz="1600" dirty="0">
                <a:solidFill>
                  <a:schemeClr val="bg1"/>
                </a:solidFill>
              </a:rPr>
              <a:t> </a:t>
            </a:r>
            <a:r>
              <a:rPr lang="en-US" sz="1600" dirty="0" err="1">
                <a:solidFill>
                  <a:schemeClr val="bg1"/>
                </a:solidFill>
              </a:rPr>
              <a:t>una</a:t>
            </a:r>
            <a:r>
              <a:rPr lang="en-US" sz="1600" dirty="0">
                <a:solidFill>
                  <a:schemeClr val="bg1"/>
                </a:solidFill>
              </a:rPr>
              <a:t> de </a:t>
            </a:r>
            <a:r>
              <a:rPr lang="en-US" sz="1600" dirty="0" err="1">
                <a:solidFill>
                  <a:schemeClr val="bg1"/>
                </a:solidFill>
              </a:rPr>
              <a:t>estas</a:t>
            </a:r>
            <a:r>
              <a:rPr lang="en-US" sz="1600" dirty="0">
                <a:solidFill>
                  <a:schemeClr val="bg1"/>
                </a:solidFill>
              </a:rPr>
              <a:t> categorías </a:t>
            </a:r>
            <a:r>
              <a:rPr lang="en-US" sz="1600" dirty="0" err="1">
                <a:solidFill>
                  <a:schemeClr val="bg1"/>
                </a:solidFill>
              </a:rPr>
              <a:t>puede</a:t>
            </a:r>
            <a:r>
              <a:rPr lang="en-US" sz="1600" dirty="0">
                <a:solidFill>
                  <a:schemeClr val="bg1"/>
                </a:solidFill>
              </a:rPr>
              <a:t> </a:t>
            </a:r>
            <a:r>
              <a:rPr lang="en-US" sz="1600" dirty="0" err="1">
                <a:solidFill>
                  <a:schemeClr val="bg1"/>
                </a:solidFill>
              </a:rPr>
              <a:t>dividirse</a:t>
            </a:r>
            <a:r>
              <a:rPr lang="en-US" sz="1600" dirty="0">
                <a:solidFill>
                  <a:schemeClr val="bg1"/>
                </a:solidFill>
              </a:rPr>
              <a:t> en </a:t>
            </a:r>
            <a:r>
              <a:rPr lang="en-US" sz="1600" dirty="0" err="1">
                <a:solidFill>
                  <a:schemeClr val="bg1"/>
                </a:solidFill>
              </a:rPr>
              <a:t>subfamilias</a:t>
            </a:r>
            <a:r>
              <a:rPr lang="en-US" sz="1600" dirty="0">
                <a:solidFill>
                  <a:schemeClr val="bg1"/>
                </a:solidFill>
              </a:rPr>
              <a:t> que </a:t>
            </a:r>
            <a:r>
              <a:rPr lang="en-US" sz="1600" dirty="0" err="1">
                <a:solidFill>
                  <a:schemeClr val="bg1"/>
                </a:solidFill>
              </a:rPr>
              <a:t>destacan</a:t>
            </a:r>
            <a:r>
              <a:rPr lang="en-US" sz="1600" dirty="0">
                <a:solidFill>
                  <a:schemeClr val="bg1"/>
                </a:solidFill>
              </a:rPr>
              <a:t> </a:t>
            </a:r>
            <a:r>
              <a:rPr lang="en-US" sz="1600" dirty="0" err="1">
                <a:solidFill>
                  <a:schemeClr val="bg1"/>
                </a:solidFill>
              </a:rPr>
              <a:t>matices</a:t>
            </a:r>
            <a:r>
              <a:rPr lang="en-US" sz="1600" dirty="0">
                <a:solidFill>
                  <a:schemeClr val="bg1"/>
                </a:solidFill>
              </a:rPr>
              <a:t> más </a:t>
            </a:r>
            <a:r>
              <a:rPr lang="en-US" sz="1600" dirty="0" err="1">
                <a:solidFill>
                  <a:schemeClr val="bg1"/>
                </a:solidFill>
              </a:rPr>
              <a:t>específicos</a:t>
            </a:r>
            <a:r>
              <a:rPr lang="en-US" sz="1600" dirty="0">
                <a:solidFill>
                  <a:schemeClr val="bg1"/>
                </a:solidFill>
              </a:rPr>
              <a:t>.</a:t>
            </a:r>
          </a:p>
          <a:p>
            <a:pPr indent="-228600">
              <a:lnSpc>
                <a:spcPct val="90000"/>
              </a:lnSpc>
              <a:spcAft>
                <a:spcPts val="600"/>
              </a:spcAft>
              <a:buFont typeface="Arial" panose="020B0604020202020204" pitchFamily="34" charset="0"/>
              <a:buChar char="•"/>
            </a:pPr>
            <a:r>
              <a:rPr lang="en-US" sz="1600" dirty="0">
                <a:solidFill>
                  <a:schemeClr val="bg1"/>
                </a:solidFill>
              </a:rPr>
              <a:t>En los sitios web </a:t>
            </a:r>
            <a:r>
              <a:rPr lang="en-US" sz="1600" dirty="0" err="1">
                <a:solidFill>
                  <a:schemeClr val="bg1"/>
                </a:solidFill>
              </a:rPr>
              <a:t>analizados</a:t>
            </a:r>
            <a:r>
              <a:rPr lang="en-US" sz="1600" dirty="0">
                <a:solidFill>
                  <a:schemeClr val="bg1"/>
                </a:solidFill>
              </a:rPr>
              <a:t> para </a:t>
            </a:r>
            <a:r>
              <a:rPr lang="en-US" sz="1600" dirty="0" err="1">
                <a:solidFill>
                  <a:schemeClr val="bg1"/>
                </a:solidFill>
              </a:rPr>
              <a:t>este</a:t>
            </a:r>
            <a:r>
              <a:rPr lang="en-US" sz="1600" dirty="0">
                <a:solidFill>
                  <a:schemeClr val="bg1"/>
                </a:solidFill>
              </a:rPr>
              <a:t> proyecto, como </a:t>
            </a:r>
            <a:r>
              <a:rPr lang="en-US" sz="1600" b="1" dirty="0" err="1">
                <a:solidFill>
                  <a:schemeClr val="bg1"/>
                </a:solidFill>
              </a:rPr>
              <a:t>Fragrantica</a:t>
            </a:r>
            <a:r>
              <a:rPr lang="en-US" sz="1600" dirty="0">
                <a:solidFill>
                  <a:schemeClr val="bg1"/>
                </a:solidFill>
              </a:rPr>
              <a:t>, </a:t>
            </a:r>
            <a:r>
              <a:rPr lang="en-US" sz="1600" b="1" dirty="0">
                <a:solidFill>
                  <a:schemeClr val="bg1"/>
                </a:solidFill>
              </a:rPr>
              <a:t>Parfumo</a:t>
            </a:r>
            <a:r>
              <a:rPr lang="en-US" sz="1600" dirty="0">
                <a:solidFill>
                  <a:schemeClr val="bg1"/>
                </a:solidFill>
              </a:rPr>
              <a:t>, y </a:t>
            </a:r>
            <a:r>
              <a:rPr lang="en-US" sz="1600" b="1" dirty="0" err="1">
                <a:solidFill>
                  <a:schemeClr val="bg1"/>
                </a:solidFill>
              </a:rPr>
              <a:t>Aromo</a:t>
            </a:r>
            <a:r>
              <a:rPr lang="en-US" sz="1600" dirty="0">
                <a:solidFill>
                  <a:schemeClr val="bg1"/>
                </a:solidFill>
              </a:rPr>
              <a:t>, las </a:t>
            </a:r>
            <a:r>
              <a:rPr lang="en-US" sz="1600" dirty="0" err="1">
                <a:solidFill>
                  <a:schemeClr val="bg1"/>
                </a:solidFill>
              </a:rPr>
              <a:t>familias</a:t>
            </a:r>
            <a:r>
              <a:rPr lang="en-US" sz="1600" dirty="0">
                <a:solidFill>
                  <a:schemeClr val="bg1"/>
                </a:solidFill>
              </a:rPr>
              <a:t> </a:t>
            </a:r>
            <a:r>
              <a:rPr lang="en-US" sz="1600" dirty="0" err="1">
                <a:solidFill>
                  <a:schemeClr val="bg1"/>
                </a:solidFill>
              </a:rPr>
              <a:t>olfativas</a:t>
            </a:r>
            <a:r>
              <a:rPr lang="en-US" sz="1600" dirty="0">
                <a:solidFill>
                  <a:schemeClr val="bg1"/>
                </a:solidFill>
              </a:rPr>
              <a:t> se </a:t>
            </a:r>
            <a:r>
              <a:rPr lang="en-US" sz="1600" dirty="0" err="1">
                <a:solidFill>
                  <a:schemeClr val="bg1"/>
                </a:solidFill>
              </a:rPr>
              <a:t>denominan</a:t>
            </a:r>
            <a:r>
              <a:rPr lang="en-US" sz="1600" dirty="0">
                <a:solidFill>
                  <a:schemeClr val="bg1"/>
                </a:solidFill>
              </a:rPr>
              <a:t> </a:t>
            </a:r>
            <a:r>
              <a:rPr lang="en-US" sz="1600" i="1" dirty="0">
                <a:solidFill>
                  <a:srgbClr val="FFFF00"/>
                </a:solidFill>
              </a:rPr>
              <a:t>Main Accords</a:t>
            </a:r>
            <a:r>
              <a:rPr lang="en-US" sz="1600" dirty="0">
                <a:solidFill>
                  <a:schemeClr val="bg1"/>
                </a:solidFill>
              </a:rPr>
              <a:t>. Se </a:t>
            </a:r>
            <a:r>
              <a:rPr lang="en-US" sz="1600" dirty="0" err="1">
                <a:solidFill>
                  <a:schemeClr val="bg1"/>
                </a:solidFill>
              </a:rPr>
              <a:t>construyen</a:t>
            </a:r>
            <a:r>
              <a:rPr lang="en-US" sz="1600" dirty="0">
                <a:solidFill>
                  <a:schemeClr val="bg1"/>
                </a:solidFill>
              </a:rPr>
              <a:t> a </a:t>
            </a:r>
            <a:r>
              <a:rPr lang="en-US" sz="1600" dirty="0" err="1">
                <a:solidFill>
                  <a:schemeClr val="bg1"/>
                </a:solidFill>
              </a:rPr>
              <a:t>partir</a:t>
            </a:r>
            <a:r>
              <a:rPr lang="en-US" sz="1600" dirty="0">
                <a:solidFill>
                  <a:schemeClr val="bg1"/>
                </a:solidFill>
              </a:rPr>
              <a:t> de los </a:t>
            </a:r>
            <a:r>
              <a:rPr lang="en-US" sz="1600" dirty="0" err="1">
                <a:solidFill>
                  <a:schemeClr val="bg1"/>
                </a:solidFill>
              </a:rPr>
              <a:t>votos</a:t>
            </a:r>
            <a:r>
              <a:rPr lang="en-US" sz="1600" dirty="0">
                <a:solidFill>
                  <a:schemeClr val="bg1"/>
                </a:solidFill>
              </a:rPr>
              <a:t> de los </a:t>
            </a:r>
            <a:r>
              <a:rPr lang="en-US" sz="1600" dirty="0" err="1">
                <a:solidFill>
                  <a:schemeClr val="bg1"/>
                </a:solidFill>
              </a:rPr>
              <a:t>usuarios</a:t>
            </a:r>
            <a:r>
              <a:rPr lang="en-US" sz="1600" dirty="0">
                <a:solidFill>
                  <a:schemeClr val="bg1"/>
                </a:solidFill>
              </a:rPr>
              <a:t>, </a:t>
            </a:r>
            <a:r>
              <a:rPr lang="en-US" sz="1600" dirty="0" err="1">
                <a:solidFill>
                  <a:schemeClr val="bg1"/>
                </a:solidFill>
              </a:rPr>
              <a:t>quienes</a:t>
            </a:r>
            <a:r>
              <a:rPr lang="en-US" sz="1600" dirty="0">
                <a:solidFill>
                  <a:schemeClr val="bg1"/>
                </a:solidFill>
              </a:rPr>
              <a:t> </a:t>
            </a:r>
            <a:r>
              <a:rPr lang="en-US" sz="1600" dirty="0" err="1">
                <a:solidFill>
                  <a:schemeClr val="bg1"/>
                </a:solidFill>
              </a:rPr>
              <a:t>valoran</a:t>
            </a:r>
            <a:r>
              <a:rPr lang="en-US" sz="1600" dirty="0">
                <a:solidFill>
                  <a:schemeClr val="bg1"/>
                </a:solidFill>
              </a:rPr>
              <a:t> las </a:t>
            </a:r>
            <a:r>
              <a:rPr lang="en-US" sz="1600" dirty="0" err="1">
                <a:solidFill>
                  <a:schemeClr val="bg1"/>
                </a:solidFill>
              </a:rPr>
              <a:t>fragancias</a:t>
            </a:r>
            <a:r>
              <a:rPr lang="en-US" sz="1600" dirty="0">
                <a:solidFill>
                  <a:schemeClr val="bg1"/>
                </a:solidFill>
              </a:rPr>
              <a:t> y </a:t>
            </a:r>
            <a:r>
              <a:rPr lang="en-US" sz="1600" dirty="0" err="1">
                <a:solidFill>
                  <a:schemeClr val="bg1"/>
                </a:solidFill>
              </a:rPr>
              <a:t>asignan</a:t>
            </a:r>
            <a:r>
              <a:rPr lang="en-US" sz="1600" dirty="0">
                <a:solidFill>
                  <a:schemeClr val="bg1"/>
                </a:solidFill>
              </a:rPr>
              <a:t> las </a:t>
            </a:r>
            <a:r>
              <a:rPr lang="en-US" sz="1600" dirty="0" err="1">
                <a:solidFill>
                  <a:schemeClr val="bg1"/>
                </a:solidFill>
              </a:rPr>
              <a:t>notas</a:t>
            </a:r>
            <a:r>
              <a:rPr lang="en-US" sz="1600" dirty="0">
                <a:solidFill>
                  <a:schemeClr val="bg1"/>
                </a:solidFill>
              </a:rPr>
              <a:t> </a:t>
            </a:r>
            <a:r>
              <a:rPr lang="en-US" sz="1600" dirty="0" err="1">
                <a:solidFill>
                  <a:schemeClr val="bg1"/>
                </a:solidFill>
              </a:rPr>
              <a:t>predominantes</a:t>
            </a:r>
            <a:r>
              <a:rPr lang="en-US" sz="1600" dirty="0">
                <a:solidFill>
                  <a:schemeClr val="bg1"/>
                </a:solidFill>
              </a:rPr>
              <a:t> </a:t>
            </a:r>
            <a:r>
              <a:rPr lang="en-US" sz="1600" dirty="0" err="1">
                <a:solidFill>
                  <a:schemeClr val="bg1"/>
                </a:solidFill>
              </a:rPr>
              <a:t>según</a:t>
            </a:r>
            <a:r>
              <a:rPr lang="en-US" sz="1600" dirty="0">
                <a:solidFill>
                  <a:schemeClr val="bg1"/>
                </a:solidFill>
              </a:rPr>
              <a:t> </a:t>
            </a:r>
            <a:r>
              <a:rPr lang="en-US" sz="1600" dirty="0" err="1">
                <a:solidFill>
                  <a:schemeClr val="bg1"/>
                </a:solidFill>
              </a:rPr>
              <a:t>su</a:t>
            </a:r>
            <a:r>
              <a:rPr lang="en-US" sz="1600" dirty="0">
                <a:solidFill>
                  <a:schemeClr val="bg1"/>
                </a:solidFill>
              </a:rPr>
              <a:t> </a:t>
            </a:r>
            <a:r>
              <a:rPr lang="en-US" sz="1600" dirty="0" err="1">
                <a:solidFill>
                  <a:schemeClr val="bg1"/>
                </a:solidFill>
              </a:rPr>
              <a:t>percepción</a:t>
            </a:r>
            <a:r>
              <a:rPr lang="en-US" sz="1600" dirty="0">
                <a:solidFill>
                  <a:schemeClr val="bg1"/>
                </a:solidFill>
              </a:rPr>
              <a:t> personal.</a:t>
            </a:r>
          </a:p>
        </p:txBody>
      </p:sp>
    </p:spTree>
    <p:extLst>
      <p:ext uri="{BB962C8B-B14F-4D97-AF65-F5344CB8AC3E}">
        <p14:creationId xmlns:p14="http://schemas.microsoft.com/office/powerpoint/2010/main" val="268668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E620F7B-0835-5491-2C74-CFBEFEAAA831}"/>
              </a:ext>
            </a:extLst>
          </p:cNvPr>
          <p:cNvPicPr>
            <a:picLocks noChangeAspect="1"/>
          </p:cNvPicPr>
          <p:nvPr/>
        </p:nvPicPr>
        <p:blipFill>
          <a:blip r:embed="rId2"/>
          <a:stretch>
            <a:fillRect/>
          </a:stretch>
        </p:blipFill>
        <p:spPr>
          <a:xfrm>
            <a:off x="1042655" y="1429488"/>
            <a:ext cx="4845713" cy="4579200"/>
          </a:xfrm>
          <a:prstGeom prst="rect">
            <a:avLst/>
          </a:prstGeom>
        </p:spPr>
      </p:pic>
      <p:sp>
        <p:nvSpPr>
          <p:cNvPr id="5" name="TextBox 4">
            <a:extLst>
              <a:ext uri="{FF2B5EF4-FFF2-40B4-BE49-F238E27FC236}">
                <a16:creationId xmlns:a16="http://schemas.microsoft.com/office/drawing/2014/main" id="{DE847677-479B-C6A2-F41F-2F62E234F9E1}"/>
              </a:ext>
            </a:extLst>
          </p:cNvPr>
          <p:cNvSpPr txBox="1"/>
          <p:nvPr/>
        </p:nvSpPr>
        <p:spPr>
          <a:xfrm>
            <a:off x="6981824" y="1533236"/>
            <a:ext cx="4391025" cy="4067464"/>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r>
              <a:rPr lang="en-US" sz="1400" b="1" dirty="0">
                <a:solidFill>
                  <a:srgbClr val="FFFF00">
                    <a:alpha val="80000"/>
                  </a:srgbClr>
                </a:solidFill>
              </a:rPr>
              <a:t>La </a:t>
            </a:r>
            <a:r>
              <a:rPr lang="en-US" sz="1400" b="1" dirty="0" err="1">
                <a:solidFill>
                  <a:srgbClr val="FFFF00">
                    <a:alpha val="80000"/>
                  </a:srgbClr>
                </a:solidFill>
              </a:rPr>
              <a:t>Pirámide</a:t>
            </a:r>
            <a:r>
              <a:rPr lang="en-US" sz="1400" b="1" dirty="0">
                <a:solidFill>
                  <a:srgbClr val="FFFF00">
                    <a:alpha val="80000"/>
                  </a:srgbClr>
                </a:solidFill>
              </a:rPr>
              <a:t> </a:t>
            </a:r>
            <a:r>
              <a:rPr lang="en-US" sz="1400" b="1" dirty="0" err="1">
                <a:solidFill>
                  <a:srgbClr val="FFFF00">
                    <a:alpha val="80000"/>
                  </a:srgbClr>
                </a:solidFill>
              </a:rPr>
              <a:t>Olfativa</a:t>
            </a:r>
            <a:r>
              <a:rPr lang="en-US" sz="1400" dirty="0">
                <a:solidFill>
                  <a:srgbClr val="FFFF00">
                    <a:alpha val="80000"/>
                  </a:srgbClr>
                </a:solidFill>
              </a:rPr>
              <a:t> </a:t>
            </a:r>
            <a:r>
              <a:rPr lang="en-US" sz="1400" dirty="0">
                <a:solidFill>
                  <a:schemeClr val="bg1">
                    <a:alpha val="80000"/>
                  </a:schemeClr>
                </a:solidFill>
              </a:rPr>
              <a:t>define la estructura de un perfume y describe las </a:t>
            </a:r>
            <a:r>
              <a:rPr lang="en-US" sz="1400" dirty="0" err="1">
                <a:solidFill>
                  <a:schemeClr val="bg1">
                    <a:alpha val="80000"/>
                  </a:schemeClr>
                </a:solidFill>
              </a:rPr>
              <a:t>notas</a:t>
            </a:r>
            <a:r>
              <a:rPr lang="en-US" sz="1400" dirty="0">
                <a:solidFill>
                  <a:schemeClr val="bg1">
                    <a:alpha val="80000"/>
                  </a:schemeClr>
                </a:solidFill>
              </a:rPr>
              <a:t> que </a:t>
            </a:r>
            <a:r>
              <a:rPr lang="en-US" sz="1400" dirty="0" err="1">
                <a:solidFill>
                  <a:schemeClr val="bg1">
                    <a:alpha val="80000"/>
                  </a:schemeClr>
                </a:solidFill>
              </a:rPr>
              <a:t>percibimos</a:t>
            </a:r>
            <a:r>
              <a:rPr lang="en-US" sz="1400" dirty="0">
                <a:solidFill>
                  <a:schemeClr val="bg1">
                    <a:alpha val="80000"/>
                  </a:schemeClr>
                </a:solidFill>
              </a:rPr>
              <a:t> a lo largo del </a:t>
            </a:r>
            <a:r>
              <a:rPr lang="en-US" sz="1400" dirty="0" err="1">
                <a:solidFill>
                  <a:schemeClr val="bg1">
                    <a:alpha val="80000"/>
                  </a:schemeClr>
                </a:solidFill>
              </a:rPr>
              <a:t>tiempo</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salida</a:t>
            </a:r>
            <a:r>
              <a:rPr lang="en-US" sz="1400" b="1" dirty="0">
                <a:solidFill>
                  <a:schemeClr val="bg1">
                    <a:alpha val="80000"/>
                  </a:schemeClr>
                </a:solidFill>
              </a:rPr>
              <a:t> o cabeza</a:t>
            </a:r>
            <a:r>
              <a:rPr lang="en-US" sz="1400" dirty="0">
                <a:solidFill>
                  <a:schemeClr val="bg1">
                    <a:alpha val="80000"/>
                  </a:schemeClr>
                </a:solidFill>
              </a:rPr>
              <a:t>: Es </a:t>
            </a:r>
            <a:r>
              <a:rPr lang="en-US" sz="1400" dirty="0" err="1">
                <a:solidFill>
                  <a:schemeClr val="bg1">
                    <a:alpha val="80000"/>
                  </a:schemeClr>
                </a:solidFill>
              </a:rPr>
              <a:t>el</a:t>
            </a:r>
            <a:r>
              <a:rPr lang="en-US" sz="1400" dirty="0">
                <a:solidFill>
                  <a:schemeClr val="bg1">
                    <a:alpha val="80000"/>
                  </a:schemeClr>
                </a:solidFill>
              </a:rPr>
              <a:t> primer </a:t>
            </a:r>
            <a:r>
              <a:rPr lang="en-US" sz="1400" dirty="0" err="1">
                <a:solidFill>
                  <a:schemeClr val="bg1">
                    <a:alpha val="80000"/>
                  </a:schemeClr>
                </a:solidFill>
              </a:rPr>
              <a:t>impacto</a:t>
            </a:r>
            <a:r>
              <a:rPr lang="en-US" sz="1400" dirty="0">
                <a:solidFill>
                  <a:schemeClr val="bg1">
                    <a:alpha val="80000"/>
                  </a:schemeClr>
                </a:solidFill>
              </a:rPr>
              <a:t> de la </a:t>
            </a:r>
            <a:r>
              <a:rPr lang="en-US" sz="1400" dirty="0" err="1">
                <a:solidFill>
                  <a:schemeClr val="bg1">
                    <a:alpha val="80000"/>
                  </a:schemeClr>
                </a:solidFill>
              </a:rPr>
              <a:t>fragancia</a:t>
            </a:r>
            <a:r>
              <a:rPr lang="en-US" sz="1400" dirty="0">
                <a:solidFill>
                  <a:schemeClr val="bg1">
                    <a:alpha val="80000"/>
                  </a:schemeClr>
                </a:solidFill>
              </a:rPr>
              <a:t>, perceptible durante los </a:t>
            </a:r>
            <a:r>
              <a:rPr lang="en-US" sz="1400" dirty="0" err="1">
                <a:solidFill>
                  <a:schemeClr val="bg1">
                    <a:alpha val="80000"/>
                  </a:schemeClr>
                </a:solidFill>
              </a:rPr>
              <a:t>primeros</a:t>
            </a:r>
            <a:r>
              <a:rPr lang="en-US" sz="1400" dirty="0">
                <a:solidFill>
                  <a:schemeClr val="bg1">
                    <a:alpha val="80000"/>
                  </a:schemeClr>
                </a:solidFill>
              </a:rPr>
              <a:t> 15 </a:t>
            </a:r>
            <a:r>
              <a:rPr lang="en-US" sz="1400" dirty="0" err="1">
                <a:solidFill>
                  <a:schemeClr val="bg1">
                    <a:alpha val="80000"/>
                  </a:schemeClr>
                </a:solidFill>
              </a:rPr>
              <a:t>minutos</a:t>
            </a:r>
            <a:r>
              <a:rPr lang="en-US" sz="1400" dirty="0">
                <a:solidFill>
                  <a:schemeClr val="bg1">
                    <a:alpha val="80000"/>
                  </a:schemeClr>
                </a:solidFill>
              </a:rPr>
              <a:t>, y </a:t>
            </a:r>
            <a:r>
              <a:rPr lang="en-US" sz="1400" dirty="0" err="1">
                <a:solidFill>
                  <a:schemeClr val="bg1">
                    <a:alpha val="80000"/>
                  </a:schemeClr>
                </a:solidFill>
              </a:rPr>
              <a:t>puede</a:t>
            </a:r>
            <a:r>
              <a:rPr lang="en-US" sz="1400" dirty="0">
                <a:solidFill>
                  <a:schemeClr val="bg1">
                    <a:alpha val="80000"/>
                  </a:schemeClr>
                </a:solidFill>
              </a:rPr>
              <a:t> </a:t>
            </a:r>
            <a:r>
              <a:rPr lang="en-US" sz="1400" dirty="0" err="1">
                <a:solidFill>
                  <a:schemeClr val="bg1">
                    <a:alpha val="80000"/>
                  </a:schemeClr>
                </a:solidFill>
              </a:rPr>
              <a:t>durar</a:t>
            </a:r>
            <a:r>
              <a:rPr lang="en-US" sz="1400" dirty="0">
                <a:solidFill>
                  <a:schemeClr val="bg1">
                    <a:alpha val="80000"/>
                  </a:schemeClr>
                </a:solidFill>
              </a:rPr>
              <a:t> hasta 2 horas. </a:t>
            </a:r>
            <a:r>
              <a:rPr lang="en-US" sz="1400" dirty="0" err="1">
                <a:solidFill>
                  <a:schemeClr val="bg1">
                    <a:alpha val="80000"/>
                  </a:schemeClr>
                </a:solidFill>
              </a:rPr>
              <a:t>Estas</a:t>
            </a:r>
            <a:r>
              <a:rPr lang="en-US" sz="1400" dirty="0">
                <a:solidFill>
                  <a:schemeClr val="bg1">
                    <a:alpha val="80000"/>
                  </a:schemeClr>
                </a:solidFill>
              </a:rPr>
              <a:t> </a:t>
            </a:r>
            <a:r>
              <a:rPr lang="en-US" sz="1400" dirty="0" err="1">
                <a:solidFill>
                  <a:schemeClr val="bg1">
                    <a:alpha val="80000"/>
                  </a:schemeClr>
                </a:solidFill>
              </a:rPr>
              <a:t>notas</a:t>
            </a:r>
            <a:r>
              <a:rPr lang="en-US" sz="1400" dirty="0">
                <a:solidFill>
                  <a:schemeClr val="bg1">
                    <a:alpha val="80000"/>
                  </a:schemeClr>
                </a:solidFill>
              </a:rPr>
              <a:t> </a:t>
            </a:r>
            <a:r>
              <a:rPr lang="en-US" sz="1400" dirty="0" err="1">
                <a:solidFill>
                  <a:schemeClr val="bg1">
                    <a:alpha val="80000"/>
                  </a:schemeClr>
                </a:solidFill>
              </a:rPr>
              <a:t>iniciales</a:t>
            </a:r>
            <a:r>
              <a:rPr lang="en-US" sz="1400" dirty="0">
                <a:solidFill>
                  <a:schemeClr val="bg1">
                    <a:alpha val="80000"/>
                  </a:schemeClr>
                </a:solidFill>
              </a:rPr>
              <a:t> son frescas y </a:t>
            </a:r>
            <a:r>
              <a:rPr lang="en-US" sz="1400" dirty="0" err="1">
                <a:solidFill>
                  <a:schemeClr val="bg1">
                    <a:alpha val="80000"/>
                  </a:schemeClr>
                </a:solidFill>
              </a:rPr>
              <a:t>ligeras</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corazón</a:t>
            </a:r>
            <a:r>
              <a:rPr lang="en-US" sz="1400" b="1" dirty="0">
                <a:solidFill>
                  <a:schemeClr val="bg1">
                    <a:alpha val="80000"/>
                  </a:schemeClr>
                </a:solidFill>
              </a:rPr>
              <a:t> o </a:t>
            </a:r>
            <a:r>
              <a:rPr lang="en-US" sz="1400" b="1" dirty="0" err="1">
                <a:solidFill>
                  <a:schemeClr val="bg1">
                    <a:alpha val="80000"/>
                  </a:schemeClr>
                </a:solidFill>
              </a:rPr>
              <a:t>cuerpo</a:t>
            </a:r>
            <a:r>
              <a:rPr lang="en-US" sz="1400" dirty="0">
                <a:solidFill>
                  <a:schemeClr val="bg1">
                    <a:alpha val="80000"/>
                  </a:schemeClr>
                </a:solidFill>
              </a:rPr>
              <a:t>: </a:t>
            </a:r>
            <a:r>
              <a:rPr lang="en-US" sz="1400" dirty="0" err="1">
                <a:solidFill>
                  <a:schemeClr val="bg1">
                    <a:alpha val="80000"/>
                  </a:schemeClr>
                </a:solidFill>
              </a:rPr>
              <a:t>Representan</a:t>
            </a:r>
            <a:r>
              <a:rPr lang="en-US" sz="1400" dirty="0">
                <a:solidFill>
                  <a:schemeClr val="bg1">
                    <a:alpha val="80000"/>
                  </a:schemeClr>
                </a:solidFill>
              </a:rPr>
              <a:t> la </a:t>
            </a:r>
            <a:r>
              <a:rPr lang="en-US" sz="1400" dirty="0" err="1">
                <a:solidFill>
                  <a:schemeClr val="bg1">
                    <a:alpha val="80000"/>
                  </a:schemeClr>
                </a:solidFill>
              </a:rPr>
              <a:t>esencia</a:t>
            </a:r>
            <a:r>
              <a:rPr lang="en-US" sz="1400" dirty="0">
                <a:solidFill>
                  <a:schemeClr val="bg1">
                    <a:alpha val="80000"/>
                  </a:schemeClr>
                </a:solidFill>
              </a:rPr>
              <a:t> del perfume. </a:t>
            </a:r>
            <a:r>
              <a:rPr lang="en-US" sz="1400" dirty="0" err="1">
                <a:solidFill>
                  <a:schemeClr val="bg1">
                    <a:alpha val="80000"/>
                  </a:schemeClr>
                </a:solidFill>
              </a:rPr>
              <a:t>Aparecen</a:t>
            </a:r>
            <a:r>
              <a:rPr lang="en-US" sz="1400" dirty="0">
                <a:solidFill>
                  <a:schemeClr val="bg1">
                    <a:alpha val="80000"/>
                  </a:schemeClr>
                </a:solidFill>
              </a:rPr>
              <a:t> </a:t>
            </a:r>
            <a:r>
              <a:rPr lang="en-US" sz="1400" dirty="0" err="1">
                <a:solidFill>
                  <a:schemeClr val="bg1">
                    <a:alpha val="80000"/>
                  </a:schemeClr>
                </a:solidFill>
              </a:rPr>
              <a:t>después</a:t>
            </a:r>
            <a:r>
              <a:rPr lang="en-US" sz="1400" dirty="0">
                <a:solidFill>
                  <a:schemeClr val="bg1">
                    <a:alpha val="80000"/>
                  </a:schemeClr>
                </a:solidFill>
              </a:rPr>
              <a:t> de los </a:t>
            </a:r>
            <a:r>
              <a:rPr lang="en-US" sz="1400" dirty="0" err="1">
                <a:solidFill>
                  <a:schemeClr val="bg1">
                    <a:alpha val="80000"/>
                  </a:schemeClr>
                </a:solidFill>
              </a:rPr>
              <a:t>primeros</a:t>
            </a:r>
            <a:r>
              <a:rPr lang="en-US" sz="1400" dirty="0">
                <a:solidFill>
                  <a:schemeClr val="bg1">
                    <a:alpha val="80000"/>
                  </a:schemeClr>
                </a:solidFill>
              </a:rPr>
              <a:t> </a:t>
            </a:r>
            <a:r>
              <a:rPr lang="en-US" sz="1400" dirty="0" err="1">
                <a:solidFill>
                  <a:schemeClr val="bg1">
                    <a:alpha val="80000"/>
                  </a:schemeClr>
                </a:solidFill>
              </a:rPr>
              <a:t>minutos</a:t>
            </a:r>
            <a:r>
              <a:rPr lang="en-US" sz="1400" dirty="0">
                <a:solidFill>
                  <a:schemeClr val="bg1">
                    <a:alpha val="80000"/>
                  </a:schemeClr>
                </a:solidFill>
              </a:rPr>
              <a:t> y pueden </a:t>
            </a:r>
            <a:r>
              <a:rPr lang="en-US" sz="1400" dirty="0" err="1">
                <a:solidFill>
                  <a:schemeClr val="bg1">
                    <a:alpha val="80000"/>
                  </a:schemeClr>
                </a:solidFill>
              </a:rPr>
              <a:t>durar</a:t>
            </a:r>
            <a:r>
              <a:rPr lang="en-US" sz="1400" dirty="0">
                <a:solidFill>
                  <a:schemeClr val="bg1">
                    <a:alpha val="80000"/>
                  </a:schemeClr>
                </a:solidFill>
              </a:rPr>
              <a:t> hasta 6 horas. </a:t>
            </a:r>
            <a:r>
              <a:rPr lang="en-US" sz="1400" dirty="0" err="1">
                <a:solidFill>
                  <a:schemeClr val="bg1">
                    <a:alpha val="80000"/>
                  </a:schemeClr>
                </a:solidFill>
              </a:rPr>
              <a:t>Estas</a:t>
            </a:r>
            <a:r>
              <a:rPr lang="en-US" sz="1400" dirty="0">
                <a:solidFill>
                  <a:schemeClr val="bg1">
                    <a:alpha val="80000"/>
                  </a:schemeClr>
                </a:solidFill>
              </a:rPr>
              <a:t> </a:t>
            </a:r>
            <a:r>
              <a:rPr lang="en-US" sz="1400" dirty="0" err="1">
                <a:solidFill>
                  <a:schemeClr val="bg1">
                    <a:alpha val="80000"/>
                  </a:schemeClr>
                </a:solidFill>
              </a:rPr>
              <a:t>notas</a:t>
            </a:r>
            <a:r>
              <a:rPr lang="en-US" sz="1400" dirty="0">
                <a:solidFill>
                  <a:schemeClr val="bg1">
                    <a:alpha val="80000"/>
                  </a:schemeClr>
                </a:solidFill>
              </a:rPr>
              <a:t> </a:t>
            </a:r>
            <a:r>
              <a:rPr lang="en-US" sz="1400" dirty="0" err="1">
                <a:solidFill>
                  <a:schemeClr val="bg1">
                    <a:alpha val="80000"/>
                  </a:schemeClr>
                </a:solidFill>
              </a:rPr>
              <a:t>equilibran</a:t>
            </a:r>
            <a:r>
              <a:rPr lang="en-US" sz="1400" dirty="0">
                <a:solidFill>
                  <a:schemeClr val="bg1">
                    <a:alpha val="80000"/>
                  </a:schemeClr>
                </a:solidFill>
              </a:rPr>
              <a:t> las de </a:t>
            </a:r>
            <a:r>
              <a:rPr lang="en-US" sz="1400" dirty="0" err="1">
                <a:solidFill>
                  <a:schemeClr val="bg1">
                    <a:alpha val="80000"/>
                  </a:schemeClr>
                </a:solidFill>
              </a:rPr>
              <a:t>salida</a:t>
            </a:r>
            <a:r>
              <a:rPr lang="en-US" sz="1400" dirty="0">
                <a:solidFill>
                  <a:schemeClr val="bg1">
                    <a:alpha val="80000"/>
                  </a:schemeClr>
                </a:solidFill>
              </a:rPr>
              <a:t> y las de </a:t>
            </a:r>
            <a:r>
              <a:rPr lang="en-US" sz="1400" dirty="0" err="1">
                <a:solidFill>
                  <a:schemeClr val="bg1">
                    <a:alpha val="80000"/>
                  </a:schemeClr>
                </a:solidFill>
              </a:rPr>
              <a:t>fondo</a:t>
            </a:r>
            <a:r>
              <a:rPr lang="en-US" sz="1400" dirty="0">
                <a:solidFill>
                  <a:schemeClr val="bg1">
                    <a:alpha val="80000"/>
                  </a:schemeClr>
                </a:solidFill>
              </a:rPr>
              <a:t>, </a:t>
            </a:r>
            <a:r>
              <a:rPr lang="en-US" sz="1400" dirty="0" err="1">
                <a:solidFill>
                  <a:schemeClr val="bg1">
                    <a:alpha val="80000"/>
                  </a:schemeClr>
                </a:solidFill>
              </a:rPr>
              <a:t>proporcionando</a:t>
            </a:r>
            <a:r>
              <a:rPr lang="en-US" sz="1400" dirty="0">
                <a:solidFill>
                  <a:schemeClr val="bg1">
                    <a:alpha val="80000"/>
                  </a:schemeClr>
                </a:solidFill>
              </a:rPr>
              <a:t> la </a:t>
            </a:r>
            <a:r>
              <a:rPr lang="en-US" sz="1400" dirty="0" err="1">
                <a:solidFill>
                  <a:schemeClr val="bg1">
                    <a:alpha val="80000"/>
                  </a:schemeClr>
                </a:solidFill>
              </a:rPr>
              <a:t>verdadera</a:t>
            </a:r>
            <a:r>
              <a:rPr lang="en-US" sz="1400" dirty="0">
                <a:solidFill>
                  <a:schemeClr val="bg1">
                    <a:alpha val="80000"/>
                  </a:schemeClr>
                </a:solidFill>
              </a:rPr>
              <a:t> </a:t>
            </a:r>
            <a:r>
              <a:rPr lang="en-US" sz="1400" dirty="0" err="1">
                <a:solidFill>
                  <a:schemeClr val="bg1">
                    <a:alpha val="80000"/>
                  </a:schemeClr>
                </a:solidFill>
              </a:rPr>
              <a:t>identidad</a:t>
            </a:r>
            <a:r>
              <a:rPr lang="en-US" sz="1400" dirty="0">
                <a:solidFill>
                  <a:schemeClr val="bg1">
                    <a:alpha val="80000"/>
                  </a:schemeClr>
                </a:solidFill>
              </a:rPr>
              <a:t> de la </a:t>
            </a:r>
            <a:r>
              <a:rPr lang="en-US" sz="1400" dirty="0" err="1">
                <a:solidFill>
                  <a:schemeClr val="bg1">
                    <a:alpha val="80000"/>
                  </a:schemeClr>
                </a:solidFill>
              </a:rPr>
              <a:t>fragancia</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b="1" dirty="0" err="1">
                <a:solidFill>
                  <a:schemeClr val="bg1">
                    <a:alpha val="80000"/>
                  </a:schemeClr>
                </a:solidFill>
              </a:rPr>
              <a:t>Notas</a:t>
            </a:r>
            <a:r>
              <a:rPr lang="en-US" sz="1400" b="1" dirty="0">
                <a:solidFill>
                  <a:schemeClr val="bg1">
                    <a:alpha val="80000"/>
                  </a:schemeClr>
                </a:solidFill>
              </a:rPr>
              <a:t> de </a:t>
            </a:r>
            <a:r>
              <a:rPr lang="en-US" sz="1400" b="1" dirty="0" err="1">
                <a:solidFill>
                  <a:schemeClr val="bg1">
                    <a:alpha val="80000"/>
                  </a:schemeClr>
                </a:solidFill>
              </a:rPr>
              <a:t>fondo</a:t>
            </a:r>
            <a:r>
              <a:rPr lang="en-US" sz="1400" b="1" dirty="0">
                <a:solidFill>
                  <a:schemeClr val="bg1">
                    <a:alpha val="80000"/>
                  </a:schemeClr>
                </a:solidFill>
              </a:rPr>
              <a:t> o base</a:t>
            </a:r>
            <a:r>
              <a:rPr lang="en-US" sz="1400" dirty="0">
                <a:solidFill>
                  <a:schemeClr val="bg1">
                    <a:alpha val="80000"/>
                  </a:schemeClr>
                </a:solidFill>
              </a:rPr>
              <a:t>: Son las que dan </a:t>
            </a:r>
            <a:r>
              <a:rPr lang="en-US" sz="1400" dirty="0" err="1">
                <a:solidFill>
                  <a:schemeClr val="bg1">
                    <a:alpha val="80000"/>
                  </a:schemeClr>
                </a:solidFill>
              </a:rPr>
              <a:t>profundidad</a:t>
            </a:r>
            <a:r>
              <a:rPr lang="en-US" sz="1400" dirty="0">
                <a:solidFill>
                  <a:schemeClr val="bg1">
                    <a:alpha val="80000"/>
                  </a:schemeClr>
                </a:solidFill>
              </a:rPr>
              <a:t> y </a:t>
            </a:r>
            <a:r>
              <a:rPr lang="en-US" sz="1400" dirty="0" err="1">
                <a:solidFill>
                  <a:schemeClr val="bg1">
                    <a:alpha val="80000"/>
                  </a:schemeClr>
                </a:solidFill>
              </a:rPr>
              <a:t>durabilidad</a:t>
            </a:r>
            <a:r>
              <a:rPr lang="en-US" sz="1400" dirty="0">
                <a:solidFill>
                  <a:schemeClr val="bg1">
                    <a:alpha val="80000"/>
                  </a:schemeClr>
                </a:solidFill>
              </a:rPr>
              <a:t> a la </a:t>
            </a:r>
            <a:r>
              <a:rPr lang="en-US" sz="1400" dirty="0" err="1">
                <a:solidFill>
                  <a:schemeClr val="bg1">
                    <a:alpha val="80000"/>
                  </a:schemeClr>
                </a:solidFill>
              </a:rPr>
              <a:t>fragancia</a:t>
            </a:r>
            <a:r>
              <a:rPr lang="en-US" sz="1400" dirty="0">
                <a:solidFill>
                  <a:schemeClr val="bg1">
                    <a:alpha val="80000"/>
                  </a:schemeClr>
                </a:solidFill>
              </a:rPr>
              <a:t>. </a:t>
            </a:r>
            <a:r>
              <a:rPr lang="en-US" sz="1400" dirty="0" err="1">
                <a:solidFill>
                  <a:schemeClr val="bg1">
                    <a:alpha val="80000"/>
                  </a:schemeClr>
                </a:solidFill>
              </a:rPr>
              <a:t>Aparecen</a:t>
            </a:r>
            <a:r>
              <a:rPr lang="en-US" sz="1400" dirty="0">
                <a:solidFill>
                  <a:schemeClr val="bg1">
                    <a:alpha val="80000"/>
                  </a:schemeClr>
                </a:solidFill>
              </a:rPr>
              <a:t> </a:t>
            </a:r>
            <a:r>
              <a:rPr lang="en-US" sz="1400" dirty="0" err="1">
                <a:solidFill>
                  <a:schemeClr val="bg1">
                    <a:alpha val="80000"/>
                  </a:schemeClr>
                </a:solidFill>
              </a:rPr>
              <a:t>después</a:t>
            </a:r>
            <a:r>
              <a:rPr lang="en-US" sz="1400" dirty="0">
                <a:solidFill>
                  <a:schemeClr val="bg1">
                    <a:alpha val="80000"/>
                  </a:schemeClr>
                </a:solidFill>
              </a:rPr>
              <a:t> de las 2 horas y pueden </a:t>
            </a:r>
            <a:r>
              <a:rPr lang="en-US" sz="1400" dirty="0" err="1">
                <a:solidFill>
                  <a:schemeClr val="bg1">
                    <a:alpha val="80000"/>
                  </a:schemeClr>
                </a:solidFill>
              </a:rPr>
              <a:t>persistir</a:t>
            </a:r>
            <a:r>
              <a:rPr lang="en-US" sz="1400" dirty="0">
                <a:solidFill>
                  <a:schemeClr val="bg1">
                    <a:alpha val="80000"/>
                  </a:schemeClr>
                </a:solidFill>
              </a:rPr>
              <a:t> durante </a:t>
            </a:r>
            <a:r>
              <a:rPr lang="en-US" sz="1400" dirty="0" err="1">
                <a:solidFill>
                  <a:schemeClr val="bg1">
                    <a:alpha val="80000"/>
                  </a:schemeClr>
                </a:solidFill>
              </a:rPr>
              <a:t>mucho</a:t>
            </a:r>
            <a:r>
              <a:rPr lang="en-US" sz="1400" dirty="0">
                <a:solidFill>
                  <a:schemeClr val="bg1">
                    <a:alpha val="80000"/>
                  </a:schemeClr>
                </a:solidFill>
              </a:rPr>
              <a:t> más </a:t>
            </a:r>
            <a:r>
              <a:rPr lang="en-US" sz="1400" dirty="0" err="1">
                <a:solidFill>
                  <a:schemeClr val="bg1">
                    <a:alpha val="80000"/>
                  </a:schemeClr>
                </a:solidFill>
              </a:rPr>
              <a:t>tiempo</a:t>
            </a:r>
            <a:r>
              <a:rPr lang="en-US" sz="1400" dirty="0">
                <a:solidFill>
                  <a:schemeClr val="bg1">
                    <a:alpha val="80000"/>
                  </a:schemeClr>
                </a:solidFill>
              </a:rPr>
              <a:t>. </a:t>
            </a:r>
            <a:r>
              <a:rPr lang="en-US" sz="1400" dirty="0" err="1">
                <a:solidFill>
                  <a:schemeClr val="bg1">
                    <a:alpha val="80000"/>
                  </a:schemeClr>
                </a:solidFill>
              </a:rPr>
              <a:t>Ingredientes</a:t>
            </a:r>
            <a:r>
              <a:rPr lang="en-US" sz="1400" dirty="0">
                <a:solidFill>
                  <a:schemeClr val="bg1">
                    <a:alpha val="80000"/>
                  </a:schemeClr>
                </a:solidFill>
              </a:rPr>
              <a:t> como </a:t>
            </a:r>
            <a:r>
              <a:rPr lang="en-US" sz="1400" dirty="0" err="1">
                <a:solidFill>
                  <a:schemeClr val="bg1">
                    <a:alpha val="80000"/>
                  </a:schemeClr>
                </a:solidFill>
              </a:rPr>
              <a:t>maderas</a:t>
            </a:r>
            <a:r>
              <a:rPr lang="en-US" sz="1400" dirty="0">
                <a:solidFill>
                  <a:schemeClr val="bg1">
                    <a:alpha val="80000"/>
                  </a:schemeClr>
                </a:solidFill>
              </a:rPr>
              <a:t>, </a:t>
            </a:r>
            <a:r>
              <a:rPr lang="en-US" sz="1400" dirty="0" err="1">
                <a:solidFill>
                  <a:schemeClr val="bg1">
                    <a:alpha val="80000"/>
                  </a:schemeClr>
                </a:solidFill>
              </a:rPr>
              <a:t>ámbar</a:t>
            </a:r>
            <a:r>
              <a:rPr lang="en-US" sz="1400" dirty="0">
                <a:solidFill>
                  <a:schemeClr val="bg1">
                    <a:alpha val="80000"/>
                  </a:schemeClr>
                </a:solidFill>
              </a:rPr>
              <a:t> o </a:t>
            </a:r>
            <a:r>
              <a:rPr lang="en-US" sz="1400" dirty="0" err="1">
                <a:solidFill>
                  <a:schemeClr val="bg1">
                    <a:alpha val="80000"/>
                  </a:schemeClr>
                </a:solidFill>
              </a:rPr>
              <a:t>especias</a:t>
            </a:r>
            <a:r>
              <a:rPr lang="en-US" sz="1400" dirty="0">
                <a:solidFill>
                  <a:schemeClr val="bg1">
                    <a:alpha val="80000"/>
                  </a:schemeClr>
                </a:solidFill>
              </a:rPr>
              <a:t> son </a:t>
            </a:r>
            <a:r>
              <a:rPr lang="en-US" sz="1400" dirty="0" err="1">
                <a:solidFill>
                  <a:schemeClr val="bg1">
                    <a:alpha val="80000"/>
                  </a:schemeClr>
                </a:solidFill>
              </a:rPr>
              <a:t>comunes</a:t>
            </a:r>
            <a:r>
              <a:rPr lang="en-US" sz="1400" dirty="0">
                <a:solidFill>
                  <a:schemeClr val="bg1">
                    <a:alpha val="80000"/>
                  </a:schemeClr>
                </a:solidFill>
              </a:rPr>
              <a:t> en esta </a:t>
            </a:r>
            <a:r>
              <a:rPr lang="en-US" sz="1400" dirty="0" err="1">
                <a:solidFill>
                  <a:schemeClr val="bg1">
                    <a:alpha val="80000"/>
                  </a:schemeClr>
                </a:solidFill>
              </a:rPr>
              <a:t>fase</a:t>
            </a:r>
            <a:r>
              <a:rPr lang="en-US" sz="1400" dirty="0">
                <a:solidFill>
                  <a:schemeClr val="bg1">
                    <a:alpha val="80000"/>
                  </a:schemeClr>
                </a:solidFill>
              </a:rPr>
              <a:t>, </a:t>
            </a:r>
            <a:r>
              <a:rPr lang="en-US" sz="1400" dirty="0" err="1">
                <a:solidFill>
                  <a:schemeClr val="bg1">
                    <a:alpha val="80000"/>
                  </a:schemeClr>
                </a:solidFill>
              </a:rPr>
              <a:t>aportando</a:t>
            </a:r>
            <a:r>
              <a:rPr lang="en-US" sz="1400" dirty="0">
                <a:solidFill>
                  <a:schemeClr val="bg1">
                    <a:alpha val="80000"/>
                  </a:schemeClr>
                </a:solidFill>
              </a:rPr>
              <a:t> </a:t>
            </a:r>
            <a:r>
              <a:rPr lang="en-US" sz="1400" dirty="0" err="1">
                <a:solidFill>
                  <a:schemeClr val="bg1">
                    <a:alpha val="80000"/>
                  </a:schemeClr>
                </a:solidFill>
              </a:rPr>
              <a:t>carácter</a:t>
            </a:r>
            <a:r>
              <a:rPr lang="en-US" sz="1400" dirty="0">
                <a:solidFill>
                  <a:schemeClr val="bg1">
                    <a:alpha val="80000"/>
                  </a:schemeClr>
                </a:solidFill>
              </a:rPr>
              <a:t> y </a:t>
            </a:r>
            <a:r>
              <a:rPr lang="en-US" sz="1400" dirty="0" err="1">
                <a:solidFill>
                  <a:schemeClr val="bg1">
                    <a:alpha val="80000"/>
                  </a:schemeClr>
                </a:solidFill>
              </a:rPr>
              <a:t>persistencia</a:t>
            </a:r>
            <a:r>
              <a:rPr lang="en-US" sz="1400" dirty="0">
                <a:solidFill>
                  <a:schemeClr val="bg1">
                    <a:alpha val="80000"/>
                  </a:schemeClr>
                </a:solidFill>
              </a:rPr>
              <a:t>.</a:t>
            </a:r>
          </a:p>
          <a:p>
            <a:pPr indent="-228600">
              <a:lnSpc>
                <a:spcPct val="90000"/>
              </a:lnSpc>
              <a:spcAft>
                <a:spcPts val="600"/>
              </a:spcAft>
              <a:buFont typeface="Arial" panose="020B0604020202020204" pitchFamily="34" charset="0"/>
              <a:buChar char="•"/>
            </a:pPr>
            <a:r>
              <a:rPr lang="en-US" sz="1400" dirty="0">
                <a:solidFill>
                  <a:schemeClr val="bg1">
                    <a:alpha val="80000"/>
                  </a:schemeClr>
                </a:solidFill>
              </a:rPr>
              <a:t>Esta estructura </a:t>
            </a:r>
            <a:r>
              <a:rPr lang="en-US" sz="1400" dirty="0" err="1">
                <a:solidFill>
                  <a:schemeClr val="bg1">
                    <a:alpha val="80000"/>
                  </a:schemeClr>
                </a:solidFill>
              </a:rPr>
              <a:t>permite</a:t>
            </a:r>
            <a:r>
              <a:rPr lang="en-US" sz="1400" dirty="0">
                <a:solidFill>
                  <a:schemeClr val="bg1">
                    <a:alpha val="80000"/>
                  </a:schemeClr>
                </a:solidFill>
              </a:rPr>
              <a:t> que </a:t>
            </a:r>
            <a:r>
              <a:rPr lang="en-US" sz="1400" dirty="0" err="1">
                <a:solidFill>
                  <a:schemeClr val="bg1">
                    <a:alpha val="80000"/>
                  </a:schemeClr>
                </a:solidFill>
              </a:rPr>
              <a:t>el</a:t>
            </a:r>
            <a:r>
              <a:rPr lang="en-US" sz="1400" dirty="0">
                <a:solidFill>
                  <a:schemeClr val="bg1">
                    <a:alpha val="80000"/>
                  </a:schemeClr>
                </a:solidFill>
              </a:rPr>
              <a:t> perfume </a:t>
            </a:r>
            <a:r>
              <a:rPr lang="en-US" sz="1400" dirty="0" err="1">
                <a:solidFill>
                  <a:schemeClr val="bg1">
                    <a:alpha val="80000"/>
                  </a:schemeClr>
                </a:solidFill>
              </a:rPr>
              <a:t>evolucione</a:t>
            </a:r>
            <a:r>
              <a:rPr lang="en-US" sz="1400" dirty="0">
                <a:solidFill>
                  <a:schemeClr val="bg1">
                    <a:alpha val="80000"/>
                  </a:schemeClr>
                </a:solidFill>
              </a:rPr>
              <a:t> con </a:t>
            </a:r>
            <a:r>
              <a:rPr lang="en-US" sz="1400" dirty="0" err="1">
                <a:solidFill>
                  <a:schemeClr val="bg1">
                    <a:alpha val="80000"/>
                  </a:schemeClr>
                </a:solidFill>
              </a:rPr>
              <a:t>el</a:t>
            </a:r>
            <a:r>
              <a:rPr lang="en-US" sz="1400" dirty="0">
                <a:solidFill>
                  <a:schemeClr val="bg1">
                    <a:alpha val="80000"/>
                  </a:schemeClr>
                </a:solidFill>
              </a:rPr>
              <a:t> </a:t>
            </a:r>
            <a:r>
              <a:rPr lang="en-US" sz="1400" dirty="0" err="1">
                <a:solidFill>
                  <a:schemeClr val="bg1">
                    <a:alpha val="80000"/>
                  </a:schemeClr>
                </a:solidFill>
              </a:rPr>
              <a:t>tiempo</a:t>
            </a:r>
            <a:r>
              <a:rPr lang="en-US" sz="1400" dirty="0">
                <a:solidFill>
                  <a:schemeClr val="bg1">
                    <a:alpha val="80000"/>
                  </a:schemeClr>
                </a:solidFill>
              </a:rPr>
              <a:t>, </a:t>
            </a:r>
            <a:r>
              <a:rPr lang="en-US" sz="1400" dirty="0" err="1">
                <a:solidFill>
                  <a:schemeClr val="bg1">
                    <a:alpha val="80000"/>
                  </a:schemeClr>
                </a:solidFill>
              </a:rPr>
              <a:t>ofreciendo</a:t>
            </a:r>
            <a:r>
              <a:rPr lang="en-US" sz="1400" dirty="0">
                <a:solidFill>
                  <a:schemeClr val="bg1">
                    <a:alpha val="80000"/>
                  </a:schemeClr>
                </a:solidFill>
              </a:rPr>
              <a:t> </a:t>
            </a:r>
            <a:r>
              <a:rPr lang="en-US" sz="1400" dirty="0" err="1">
                <a:solidFill>
                  <a:schemeClr val="bg1">
                    <a:alpha val="80000"/>
                  </a:schemeClr>
                </a:solidFill>
              </a:rPr>
              <a:t>una</a:t>
            </a:r>
            <a:r>
              <a:rPr lang="en-US" sz="1400" dirty="0">
                <a:solidFill>
                  <a:schemeClr val="bg1">
                    <a:alpha val="80000"/>
                  </a:schemeClr>
                </a:solidFill>
              </a:rPr>
              <a:t> </a:t>
            </a:r>
            <a:r>
              <a:rPr lang="en-US" sz="1400" dirty="0" err="1">
                <a:solidFill>
                  <a:schemeClr val="bg1">
                    <a:alpha val="80000"/>
                  </a:schemeClr>
                </a:solidFill>
              </a:rPr>
              <a:t>experiencia</a:t>
            </a:r>
            <a:r>
              <a:rPr lang="en-US" sz="1400" dirty="0">
                <a:solidFill>
                  <a:schemeClr val="bg1">
                    <a:alpha val="80000"/>
                  </a:schemeClr>
                </a:solidFill>
              </a:rPr>
              <a:t> </a:t>
            </a:r>
            <a:r>
              <a:rPr lang="en-US" sz="1400" dirty="0" err="1">
                <a:solidFill>
                  <a:schemeClr val="bg1">
                    <a:alpha val="80000"/>
                  </a:schemeClr>
                </a:solidFill>
              </a:rPr>
              <a:t>olfativa</a:t>
            </a:r>
            <a:r>
              <a:rPr lang="en-US" sz="1400" dirty="0">
                <a:solidFill>
                  <a:schemeClr val="bg1">
                    <a:alpha val="80000"/>
                  </a:schemeClr>
                </a:solidFill>
              </a:rPr>
              <a:t> </a:t>
            </a:r>
            <a:r>
              <a:rPr lang="en-US" sz="1400" dirty="0" err="1">
                <a:solidFill>
                  <a:schemeClr val="bg1">
                    <a:alpha val="80000"/>
                  </a:schemeClr>
                </a:solidFill>
              </a:rPr>
              <a:t>dinámica</a:t>
            </a:r>
            <a:r>
              <a:rPr lang="en-US" sz="1400" dirty="0">
                <a:solidFill>
                  <a:schemeClr val="bg1">
                    <a:alpha val="80000"/>
                  </a:schemeClr>
                </a:solidFill>
              </a:rPr>
              <a:t> y </a:t>
            </a:r>
            <a:r>
              <a:rPr lang="en-US" sz="1400" dirty="0" err="1">
                <a:solidFill>
                  <a:schemeClr val="bg1">
                    <a:alpha val="80000"/>
                  </a:schemeClr>
                </a:solidFill>
              </a:rPr>
              <a:t>compleja</a:t>
            </a:r>
            <a:r>
              <a:rPr lang="en-US" sz="1400" dirty="0">
                <a:solidFill>
                  <a:schemeClr val="bg1">
                    <a:alpha val="80000"/>
                  </a:schemeClr>
                </a:solidFill>
              </a:rPr>
              <a:t>.</a:t>
            </a:r>
          </a:p>
        </p:txBody>
      </p:sp>
    </p:spTree>
    <p:extLst>
      <p:ext uri="{BB962C8B-B14F-4D97-AF65-F5344CB8AC3E}">
        <p14:creationId xmlns:p14="http://schemas.microsoft.com/office/powerpoint/2010/main" val="2755237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1750109-3B91-4506-B997-0CD8E35A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4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72D8D1B-59F6-4FF3-8547-9BBB6129F2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AD2E6A5E-D0F9-3648-57C5-C728F1210A78}"/>
              </a:ext>
            </a:extLst>
          </p:cNvPr>
          <p:cNvPicPr>
            <a:picLocks noChangeAspect="1"/>
          </p:cNvPicPr>
          <p:nvPr/>
        </p:nvPicPr>
        <p:blipFill>
          <a:blip r:embed="rId2"/>
          <a:stretch>
            <a:fillRect/>
          </a:stretch>
        </p:blipFill>
        <p:spPr>
          <a:xfrm>
            <a:off x="622549" y="961377"/>
            <a:ext cx="3122143" cy="1839833"/>
          </a:xfrm>
          <a:prstGeom prst="rect">
            <a:avLst/>
          </a:prstGeom>
        </p:spPr>
      </p:pic>
      <p:sp>
        <p:nvSpPr>
          <p:cNvPr id="52" name="Rectangle 51">
            <a:extLst>
              <a:ext uri="{FF2B5EF4-FFF2-40B4-BE49-F238E27FC236}">
                <a16:creationId xmlns:a16="http://schemas.microsoft.com/office/drawing/2014/main" id="{14044C96-7CFD-44DB-A579-D77B0D37C6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5998" y="487090"/>
            <a:ext cx="3588174" cy="278104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6C38244-AB49-8FD7-DC6F-7FCF19BF3660}"/>
              </a:ext>
            </a:extLst>
          </p:cNvPr>
          <p:cNvPicPr>
            <a:picLocks noChangeAspect="1"/>
          </p:cNvPicPr>
          <p:nvPr/>
        </p:nvPicPr>
        <p:blipFill>
          <a:blip r:embed="rId3"/>
          <a:stretch>
            <a:fillRect/>
          </a:stretch>
        </p:blipFill>
        <p:spPr>
          <a:xfrm>
            <a:off x="8313518" y="1295921"/>
            <a:ext cx="3252903" cy="1177775"/>
          </a:xfrm>
          <a:prstGeom prst="rect">
            <a:avLst/>
          </a:prstGeom>
        </p:spPr>
      </p:pic>
      <p:sp>
        <p:nvSpPr>
          <p:cNvPr id="53" name="Rectangle 52">
            <a:extLst>
              <a:ext uri="{FF2B5EF4-FFF2-40B4-BE49-F238E27FC236}">
                <a16:creationId xmlns:a16="http://schemas.microsoft.com/office/drawing/2014/main" id="{8FC8C21F-9484-4A71-ABFA-6C10682FA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3442553"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1981CA-D387-6BAB-145D-935597C505FE}"/>
              </a:ext>
            </a:extLst>
          </p:cNvPr>
          <p:cNvPicPr>
            <a:picLocks noChangeAspect="1"/>
          </p:cNvPicPr>
          <p:nvPr/>
        </p:nvPicPr>
        <p:blipFill>
          <a:blip r:embed="rId4"/>
          <a:stretch>
            <a:fillRect/>
          </a:stretch>
        </p:blipFill>
        <p:spPr>
          <a:xfrm>
            <a:off x="622549" y="3804131"/>
            <a:ext cx="3104943" cy="2359756"/>
          </a:xfrm>
          <a:prstGeom prst="rect">
            <a:avLst/>
          </a:prstGeom>
        </p:spPr>
      </p:pic>
      <p:sp>
        <p:nvSpPr>
          <p:cNvPr id="54" name="Rectangle 53">
            <a:extLst>
              <a:ext uri="{FF2B5EF4-FFF2-40B4-BE49-F238E27FC236}">
                <a16:creationId xmlns:a16="http://schemas.microsoft.com/office/drawing/2014/main" id="{2C444748-5A8D-4B53-89FE-42B455DFA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5618" y="487090"/>
            <a:ext cx="3588171" cy="5897880"/>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D3A10CC-30F4-77F5-287B-B428D182285B}"/>
              </a:ext>
            </a:extLst>
          </p:cNvPr>
          <p:cNvPicPr>
            <a:picLocks noChangeAspect="1"/>
          </p:cNvPicPr>
          <p:nvPr/>
        </p:nvPicPr>
        <p:blipFill>
          <a:blip r:embed="rId5"/>
          <a:stretch>
            <a:fillRect/>
          </a:stretch>
        </p:blipFill>
        <p:spPr>
          <a:xfrm>
            <a:off x="4381676" y="1981646"/>
            <a:ext cx="3252903" cy="2908767"/>
          </a:xfrm>
          <a:prstGeom prst="rect">
            <a:avLst/>
          </a:prstGeom>
        </p:spPr>
      </p:pic>
      <p:sp>
        <p:nvSpPr>
          <p:cNvPr id="49" name="Rectangle 48">
            <a:extLst>
              <a:ext uri="{FF2B5EF4-FFF2-40B4-BE49-F238E27FC236}">
                <a16:creationId xmlns:a16="http://schemas.microsoft.com/office/drawing/2014/main" id="{F4FFA271-A10A-4AC3-8F06-E3313A197A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502" y="3603670"/>
            <a:ext cx="3601167" cy="278807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D689D16-96EF-8D41-DED4-77D8C42A7909}"/>
              </a:ext>
            </a:extLst>
          </p:cNvPr>
          <p:cNvPicPr>
            <a:picLocks noChangeAspect="1"/>
          </p:cNvPicPr>
          <p:nvPr/>
        </p:nvPicPr>
        <p:blipFill>
          <a:blip r:embed="rId6"/>
          <a:stretch>
            <a:fillRect/>
          </a:stretch>
        </p:blipFill>
        <p:spPr>
          <a:xfrm>
            <a:off x="8220364" y="4211781"/>
            <a:ext cx="3503808" cy="1350297"/>
          </a:xfrm>
          <a:prstGeom prst="rect">
            <a:avLst/>
          </a:prstGeom>
        </p:spPr>
      </p:pic>
    </p:spTree>
    <p:extLst>
      <p:ext uri="{BB962C8B-B14F-4D97-AF65-F5344CB8AC3E}">
        <p14:creationId xmlns:p14="http://schemas.microsoft.com/office/powerpoint/2010/main" val="417833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12E8CD4E-6381-4807-AA5B-CE0024A8B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28445F8-F032-43C9-8D0F-A5155F525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59"/>
            <a:ext cx="5538555" cy="28870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9CF46F-5894-A5C4-4AD7-57848F0DCF6F}"/>
              </a:ext>
            </a:extLst>
          </p:cNvPr>
          <p:cNvPicPr>
            <a:picLocks noChangeAspect="1"/>
          </p:cNvPicPr>
          <p:nvPr/>
        </p:nvPicPr>
        <p:blipFill>
          <a:blip r:embed="rId2"/>
          <a:stretch>
            <a:fillRect/>
          </a:stretch>
        </p:blipFill>
        <p:spPr>
          <a:xfrm>
            <a:off x="1025236" y="644229"/>
            <a:ext cx="4516581" cy="2560320"/>
          </a:xfrm>
          <a:prstGeom prst="rect">
            <a:avLst/>
          </a:prstGeom>
        </p:spPr>
      </p:pic>
      <p:sp>
        <p:nvSpPr>
          <p:cNvPr id="26" name="Rectangle 25">
            <a:extLst>
              <a:ext uri="{FF2B5EF4-FFF2-40B4-BE49-F238E27FC236}">
                <a16:creationId xmlns:a16="http://schemas.microsoft.com/office/drawing/2014/main" id="{36A325B5-56A3-425A-B9A3-0CEB7CA1B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480060"/>
            <a:ext cx="5538555" cy="2887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90814A5-DFD3-D3AF-0F59-AB5D4BC820CC}"/>
              </a:ext>
            </a:extLst>
          </p:cNvPr>
          <p:cNvPicPr>
            <a:picLocks noChangeAspect="1"/>
          </p:cNvPicPr>
          <p:nvPr/>
        </p:nvPicPr>
        <p:blipFill>
          <a:blip r:embed="rId3"/>
          <a:stretch>
            <a:fillRect/>
          </a:stretch>
        </p:blipFill>
        <p:spPr>
          <a:xfrm>
            <a:off x="7122717" y="1026052"/>
            <a:ext cx="3810195" cy="1772568"/>
          </a:xfrm>
          <a:prstGeom prst="rect">
            <a:avLst/>
          </a:prstGeom>
        </p:spPr>
      </p:pic>
      <p:sp>
        <p:nvSpPr>
          <p:cNvPr id="27" name="Rectangle 26">
            <a:extLst>
              <a:ext uri="{FF2B5EF4-FFF2-40B4-BE49-F238E27FC236}">
                <a16:creationId xmlns:a16="http://schemas.microsoft.com/office/drawing/2014/main" id="{B80DE958-9D45-4CAD-BF1F-FA2ED970B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3" y="3527956"/>
            <a:ext cx="5538554"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4534738-ADF3-085D-CA5C-A1CDCC2866CB}"/>
              </a:ext>
            </a:extLst>
          </p:cNvPr>
          <p:cNvPicPr>
            <a:picLocks noChangeAspect="1"/>
          </p:cNvPicPr>
          <p:nvPr/>
        </p:nvPicPr>
        <p:blipFill>
          <a:blip r:embed="rId4"/>
          <a:stretch>
            <a:fillRect/>
          </a:stretch>
        </p:blipFill>
        <p:spPr>
          <a:xfrm>
            <a:off x="1237672" y="4088194"/>
            <a:ext cx="3719659" cy="1682336"/>
          </a:xfrm>
          <a:prstGeom prst="rect">
            <a:avLst/>
          </a:prstGeom>
        </p:spPr>
      </p:pic>
      <p:sp>
        <p:nvSpPr>
          <p:cNvPr id="28" name="Rectangle 27">
            <a:extLst>
              <a:ext uri="{FF2B5EF4-FFF2-40B4-BE49-F238E27FC236}">
                <a16:creationId xmlns:a16="http://schemas.microsoft.com/office/drawing/2014/main" id="{BB93B4BF-AD35-4E52-8131-161C5FB9CD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2" y="3527956"/>
            <a:ext cx="5538555" cy="28499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3DB145D-CEAD-9DB9-C468-5A141A34333D}"/>
              </a:ext>
            </a:extLst>
          </p:cNvPr>
          <p:cNvPicPr>
            <a:picLocks noChangeAspect="1"/>
          </p:cNvPicPr>
          <p:nvPr/>
        </p:nvPicPr>
        <p:blipFill>
          <a:blip r:embed="rId5"/>
          <a:stretch>
            <a:fillRect/>
          </a:stretch>
        </p:blipFill>
        <p:spPr>
          <a:xfrm>
            <a:off x="6339669" y="3943108"/>
            <a:ext cx="5212080" cy="2019680"/>
          </a:xfrm>
          <a:prstGeom prst="rect">
            <a:avLst/>
          </a:prstGeom>
        </p:spPr>
      </p:pic>
    </p:spTree>
    <p:extLst>
      <p:ext uri="{BB962C8B-B14F-4D97-AF65-F5344CB8AC3E}">
        <p14:creationId xmlns:p14="http://schemas.microsoft.com/office/powerpoint/2010/main" val="1282570852"/>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1284CA7F-B696-4085-84C6-CD668817E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50278" cy="3400925"/>
          </a:xfrm>
          <a:custGeom>
            <a:avLst/>
            <a:gdLst>
              <a:gd name="connsiteX0" fmla="*/ 0 w 6050278"/>
              <a:gd name="connsiteY0" fmla="*/ 0 h 3400925"/>
              <a:gd name="connsiteX1" fmla="*/ 6050278 w 6050278"/>
              <a:gd name="connsiteY1" fmla="*/ 0 h 3400925"/>
              <a:gd name="connsiteX2" fmla="*/ 6050278 w 6050278"/>
              <a:gd name="connsiteY2" fmla="*/ 1827306 h 3400925"/>
              <a:gd name="connsiteX3" fmla="*/ 3892296 w 6050278"/>
              <a:gd name="connsiteY3" fmla="*/ 1827306 h 3400925"/>
              <a:gd name="connsiteX4" fmla="*/ 3892296 w 6050278"/>
              <a:gd name="connsiteY4" fmla="*/ 3400925 h 3400925"/>
              <a:gd name="connsiteX5" fmla="*/ 0 w 6050278"/>
              <a:gd name="connsiteY5" fmla="*/ 3400925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1827306"/>
                </a:lnTo>
                <a:lnTo>
                  <a:pt x="3892296" y="1827306"/>
                </a:lnTo>
                <a:lnTo>
                  <a:pt x="3892296" y="3400925"/>
                </a:lnTo>
                <a:lnTo>
                  <a:pt x="0" y="34009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84480525-20C1-EEF8-8E0E-6B35931E0303}"/>
              </a:ext>
            </a:extLst>
          </p:cNvPr>
          <p:cNvPicPr>
            <a:picLocks noChangeAspect="1"/>
          </p:cNvPicPr>
          <p:nvPr/>
        </p:nvPicPr>
        <p:blipFill>
          <a:blip r:embed="rId2"/>
          <a:stretch>
            <a:fillRect/>
          </a:stretch>
        </p:blipFill>
        <p:spPr>
          <a:xfrm>
            <a:off x="1203664" y="643467"/>
            <a:ext cx="1806679" cy="2435726"/>
          </a:xfrm>
          <a:prstGeom prst="rect">
            <a:avLst/>
          </a:prstGeom>
        </p:spPr>
      </p:pic>
      <p:sp>
        <p:nvSpPr>
          <p:cNvPr id="18" name="Freeform: Shape 17">
            <a:extLst>
              <a:ext uri="{FF2B5EF4-FFF2-40B4-BE49-F238E27FC236}">
                <a16:creationId xmlns:a16="http://schemas.microsoft.com/office/drawing/2014/main" id="{858A10F4-B847-4777-BC82-782F6FB36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1"/>
            <a:ext cx="6050278" cy="3400925"/>
          </a:xfrm>
          <a:custGeom>
            <a:avLst/>
            <a:gdLst>
              <a:gd name="connsiteX0" fmla="*/ 0 w 6050278"/>
              <a:gd name="connsiteY0" fmla="*/ 0 h 3400925"/>
              <a:gd name="connsiteX1" fmla="*/ 6050278 w 6050278"/>
              <a:gd name="connsiteY1" fmla="*/ 0 h 3400925"/>
              <a:gd name="connsiteX2" fmla="*/ 6050278 w 6050278"/>
              <a:gd name="connsiteY2" fmla="*/ 3400925 h 3400925"/>
              <a:gd name="connsiteX3" fmla="*/ 2157982 w 6050278"/>
              <a:gd name="connsiteY3" fmla="*/ 3400925 h 3400925"/>
              <a:gd name="connsiteX4" fmla="*/ 2157982 w 6050278"/>
              <a:gd name="connsiteY4" fmla="*/ 1827306 h 3400925"/>
              <a:gd name="connsiteX5" fmla="*/ 0 w 6050278"/>
              <a:gd name="connsiteY5" fmla="*/ 1827306 h 340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400925">
                <a:moveTo>
                  <a:pt x="0" y="0"/>
                </a:moveTo>
                <a:lnTo>
                  <a:pt x="6050278" y="0"/>
                </a:lnTo>
                <a:lnTo>
                  <a:pt x="6050278" y="3400925"/>
                </a:lnTo>
                <a:lnTo>
                  <a:pt x="2157982" y="3400925"/>
                </a:lnTo>
                <a:lnTo>
                  <a:pt x="2157982" y="1827306"/>
                </a:lnTo>
                <a:lnTo>
                  <a:pt x="0" y="1827306"/>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8883B597-C9A1-46EF-AB6B-71DF0B1ED4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89159"/>
            <a:ext cx="6050278" cy="3368841"/>
          </a:xfrm>
          <a:custGeom>
            <a:avLst/>
            <a:gdLst>
              <a:gd name="connsiteX0" fmla="*/ 0 w 6050278"/>
              <a:gd name="connsiteY0" fmla="*/ 0 h 3368841"/>
              <a:gd name="connsiteX1" fmla="*/ 3892296 w 6050278"/>
              <a:gd name="connsiteY1" fmla="*/ 0 h 3368841"/>
              <a:gd name="connsiteX2" fmla="*/ 3892296 w 6050278"/>
              <a:gd name="connsiteY2" fmla="*/ 1541535 h 3368841"/>
              <a:gd name="connsiteX3" fmla="*/ 6050278 w 6050278"/>
              <a:gd name="connsiteY3" fmla="*/ 1541535 h 3368841"/>
              <a:gd name="connsiteX4" fmla="*/ 6050278 w 6050278"/>
              <a:gd name="connsiteY4" fmla="*/ 3368841 h 3368841"/>
              <a:gd name="connsiteX5" fmla="*/ 0 w 6050278"/>
              <a:gd name="connsiteY5" fmla="*/ 3368841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0" y="0"/>
                </a:moveTo>
                <a:lnTo>
                  <a:pt x="3892296" y="0"/>
                </a:lnTo>
                <a:lnTo>
                  <a:pt x="3892296" y="1541535"/>
                </a:lnTo>
                <a:lnTo>
                  <a:pt x="6050278" y="1541535"/>
                </a:lnTo>
                <a:lnTo>
                  <a:pt x="6050278" y="3368841"/>
                </a:lnTo>
                <a:lnTo>
                  <a:pt x="0" y="3368841"/>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AE2BB75-5D6C-359E-A71F-F22E77CDF460}"/>
              </a:ext>
            </a:extLst>
          </p:cNvPr>
          <p:cNvPicPr>
            <a:picLocks noChangeAspect="1"/>
          </p:cNvPicPr>
          <p:nvPr/>
        </p:nvPicPr>
        <p:blipFill>
          <a:blip r:embed="rId3"/>
          <a:stretch>
            <a:fillRect/>
          </a:stretch>
        </p:blipFill>
        <p:spPr>
          <a:xfrm>
            <a:off x="800094" y="3826725"/>
            <a:ext cx="2613818" cy="2399572"/>
          </a:xfrm>
          <a:prstGeom prst="rect">
            <a:avLst/>
          </a:prstGeom>
        </p:spPr>
      </p:pic>
      <p:sp>
        <p:nvSpPr>
          <p:cNvPr id="22" name="Freeform: Shape 21">
            <a:extLst>
              <a:ext uri="{FF2B5EF4-FFF2-40B4-BE49-F238E27FC236}">
                <a16:creationId xmlns:a16="http://schemas.microsoft.com/office/drawing/2014/main" id="{A0B38421-369F-445C-9543-5BC17BC090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1722" y="3489159"/>
            <a:ext cx="6050278" cy="3368841"/>
          </a:xfrm>
          <a:custGeom>
            <a:avLst/>
            <a:gdLst>
              <a:gd name="connsiteX0" fmla="*/ 2157982 w 6050278"/>
              <a:gd name="connsiteY0" fmla="*/ 0 h 3368841"/>
              <a:gd name="connsiteX1" fmla="*/ 6050278 w 6050278"/>
              <a:gd name="connsiteY1" fmla="*/ 0 h 3368841"/>
              <a:gd name="connsiteX2" fmla="*/ 6050278 w 6050278"/>
              <a:gd name="connsiteY2" fmla="*/ 3368841 h 3368841"/>
              <a:gd name="connsiteX3" fmla="*/ 0 w 6050278"/>
              <a:gd name="connsiteY3" fmla="*/ 3368841 h 3368841"/>
              <a:gd name="connsiteX4" fmla="*/ 0 w 6050278"/>
              <a:gd name="connsiteY4" fmla="*/ 1541535 h 3368841"/>
              <a:gd name="connsiteX5" fmla="*/ 2157982 w 6050278"/>
              <a:gd name="connsiteY5" fmla="*/ 1541535 h 336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0278" h="3368841">
                <a:moveTo>
                  <a:pt x="2157982" y="0"/>
                </a:moveTo>
                <a:lnTo>
                  <a:pt x="6050278" y="0"/>
                </a:lnTo>
                <a:lnTo>
                  <a:pt x="6050278" y="3368841"/>
                </a:lnTo>
                <a:lnTo>
                  <a:pt x="0" y="3368841"/>
                </a:lnTo>
                <a:lnTo>
                  <a:pt x="0" y="1541535"/>
                </a:lnTo>
                <a:lnTo>
                  <a:pt x="2157982" y="154153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FAA9CE81-CAF0-41E3-8E73-CAFA13A0B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3736" y="1918638"/>
            <a:ext cx="4224528" cy="3020725"/>
          </a:xfrm>
          <a:custGeom>
            <a:avLst/>
            <a:gdLst>
              <a:gd name="connsiteX0" fmla="*/ 0 w 4224528"/>
              <a:gd name="connsiteY0" fmla="*/ 0 h 3020725"/>
              <a:gd name="connsiteX1" fmla="*/ 4224528 w 4224528"/>
              <a:gd name="connsiteY1" fmla="*/ 0 h 3020725"/>
              <a:gd name="connsiteX2" fmla="*/ 4224528 w 4224528"/>
              <a:gd name="connsiteY2" fmla="*/ 3020725 h 3020725"/>
              <a:gd name="connsiteX3" fmla="*/ 0 w 4224528"/>
              <a:gd name="connsiteY3" fmla="*/ 3020725 h 3020725"/>
            </a:gdLst>
            <a:ahLst/>
            <a:cxnLst>
              <a:cxn ang="0">
                <a:pos x="connsiteX0" y="connsiteY0"/>
              </a:cxn>
              <a:cxn ang="0">
                <a:pos x="connsiteX1" y="connsiteY1"/>
              </a:cxn>
              <a:cxn ang="0">
                <a:pos x="connsiteX2" y="connsiteY2"/>
              </a:cxn>
              <a:cxn ang="0">
                <a:pos x="connsiteX3" y="connsiteY3"/>
              </a:cxn>
            </a:cxnLst>
            <a:rect l="l" t="t" r="r" b="b"/>
            <a:pathLst>
              <a:path w="4224528" h="3020725">
                <a:moveTo>
                  <a:pt x="0" y="0"/>
                </a:moveTo>
                <a:lnTo>
                  <a:pt x="4224528" y="0"/>
                </a:lnTo>
                <a:lnTo>
                  <a:pt x="4224528" y="3020725"/>
                </a:lnTo>
                <a:lnTo>
                  <a:pt x="0" y="3020725"/>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a:extLst>
              <a:ext uri="{FF2B5EF4-FFF2-40B4-BE49-F238E27FC236}">
                <a16:creationId xmlns:a16="http://schemas.microsoft.com/office/drawing/2014/main" id="{A76EFA59-FF86-06BD-4339-D5AC542E57FB}"/>
              </a:ext>
            </a:extLst>
          </p:cNvPr>
          <p:cNvPicPr>
            <a:picLocks noChangeAspect="1"/>
          </p:cNvPicPr>
          <p:nvPr/>
        </p:nvPicPr>
        <p:blipFill>
          <a:blip r:embed="rId4"/>
          <a:stretch>
            <a:fillRect/>
          </a:stretch>
        </p:blipFill>
        <p:spPr>
          <a:xfrm>
            <a:off x="4847948" y="2846235"/>
            <a:ext cx="2487912" cy="980490"/>
          </a:xfrm>
          <a:prstGeom prst="rect">
            <a:avLst/>
          </a:prstGeom>
        </p:spPr>
      </p:pic>
      <p:pic>
        <p:nvPicPr>
          <p:cNvPr id="9" name="Picture 8">
            <a:extLst>
              <a:ext uri="{FF2B5EF4-FFF2-40B4-BE49-F238E27FC236}">
                <a16:creationId xmlns:a16="http://schemas.microsoft.com/office/drawing/2014/main" id="{ADCF596B-2B93-8C52-C4C2-21A8F643B638}"/>
              </a:ext>
            </a:extLst>
          </p:cNvPr>
          <p:cNvPicPr>
            <a:picLocks noChangeAspect="1"/>
          </p:cNvPicPr>
          <p:nvPr/>
        </p:nvPicPr>
        <p:blipFill>
          <a:blip r:embed="rId5"/>
          <a:stretch>
            <a:fillRect/>
          </a:stretch>
        </p:blipFill>
        <p:spPr>
          <a:xfrm>
            <a:off x="8529997" y="369455"/>
            <a:ext cx="2895385" cy="2809735"/>
          </a:xfrm>
          <a:prstGeom prst="rect">
            <a:avLst/>
          </a:prstGeom>
        </p:spPr>
      </p:pic>
      <p:pic>
        <p:nvPicPr>
          <p:cNvPr id="7" name="Picture 6">
            <a:extLst>
              <a:ext uri="{FF2B5EF4-FFF2-40B4-BE49-F238E27FC236}">
                <a16:creationId xmlns:a16="http://schemas.microsoft.com/office/drawing/2014/main" id="{97FD66E2-4316-6F16-D40E-7F1EDF5EBDC6}"/>
              </a:ext>
            </a:extLst>
          </p:cNvPr>
          <p:cNvPicPr>
            <a:picLocks noChangeAspect="1"/>
          </p:cNvPicPr>
          <p:nvPr/>
        </p:nvPicPr>
        <p:blipFill>
          <a:blip r:embed="rId6"/>
          <a:stretch>
            <a:fillRect/>
          </a:stretch>
        </p:blipFill>
        <p:spPr>
          <a:xfrm>
            <a:off x="8606962" y="3561091"/>
            <a:ext cx="2854103" cy="3224976"/>
          </a:xfrm>
          <a:prstGeom prst="rect">
            <a:avLst/>
          </a:prstGeom>
        </p:spPr>
      </p:pic>
    </p:spTree>
    <p:extLst>
      <p:ext uri="{BB962C8B-B14F-4D97-AF65-F5344CB8AC3E}">
        <p14:creationId xmlns:p14="http://schemas.microsoft.com/office/powerpoint/2010/main" val="148791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23" name="Straight Connector 22">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2D17E41-F208-711B-7C40-D9BE4EF498C7}"/>
              </a:ext>
            </a:extLst>
          </p:cNvPr>
          <p:cNvSpPr txBox="1"/>
          <p:nvPr/>
        </p:nvSpPr>
        <p:spPr>
          <a:xfrm>
            <a:off x="897769" y="1909192"/>
            <a:ext cx="4586513" cy="3647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dirty="0">
                <a:solidFill>
                  <a:schemeClr val="bg1"/>
                </a:solidFill>
              </a:rPr>
              <a:t>Antes de </a:t>
            </a:r>
            <a:r>
              <a:rPr lang="en-US" sz="1700" dirty="0" err="1">
                <a:solidFill>
                  <a:schemeClr val="bg1"/>
                </a:solidFill>
              </a:rPr>
              <a:t>iniciar</a:t>
            </a:r>
            <a:r>
              <a:rPr lang="en-US" sz="1700" dirty="0">
                <a:solidFill>
                  <a:schemeClr val="bg1"/>
                </a:solidFill>
              </a:rPr>
              <a:t> </a:t>
            </a:r>
            <a:r>
              <a:rPr lang="en-US" sz="1700" dirty="0" err="1">
                <a:solidFill>
                  <a:schemeClr val="bg1"/>
                </a:solidFill>
              </a:rPr>
              <a:t>el</a:t>
            </a:r>
            <a:r>
              <a:rPr lang="en-US" sz="1700" dirty="0">
                <a:solidFill>
                  <a:schemeClr val="bg1"/>
                </a:solidFill>
              </a:rPr>
              <a:t> </a:t>
            </a:r>
            <a:r>
              <a:rPr lang="en-US" sz="1700" dirty="0" err="1">
                <a:solidFill>
                  <a:schemeClr val="bg1"/>
                </a:solidFill>
              </a:rPr>
              <a:t>análisis</a:t>
            </a:r>
            <a:r>
              <a:rPr lang="en-US" sz="1700" dirty="0">
                <a:solidFill>
                  <a:schemeClr val="bg1"/>
                </a:solidFill>
              </a:rPr>
              <a:t> </a:t>
            </a:r>
            <a:r>
              <a:rPr lang="en-US" sz="1700" dirty="0" err="1">
                <a:solidFill>
                  <a:schemeClr val="bg1"/>
                </a:solidFill>
              </a:rPr>
              <a:t>detallado</a:t>
            </a:r>
            <a:r>
              <a:rPr lang="en-US" sz="1700" dirty="0">
                <a:solidFill>
                  <a:schemeClr val="bg1"/>
                </a:solidFill>
              </a:rPr>
              <a:t> de los datos, </a:t>
            </a:r>
            <a:r>
              <a:rPr lang="en-US" sz="1700" dirty="0" err="1">
                <a:solidFill>
                  <a:schemeClr val="bg1"/>
                </a:solidFill>
              </a:rPr>
              <a:t>realicé</a:t>
            </a:r>
            <a:r>
              <a:rPr lang="en-US" sz="1700" dirty="0">
                <a:solidFill>
                  <a:schemeClr val="bg1"/>
                </a:solidFill>
              </a:rPr>
              <a:t> un </a:t>
            </a:r>
            <a:r>
              <a:rPr lang="en-US" sz="1700" dirty="0" err="1">
                <a:solidFill>
                  <a:schemeClr val="bg1"/>
                </a:solidFill>
              </a:rPr>
              <a:t>análisis</a:t>
            </a:r>
            <a:r>
              <a:rPr lang="en-US" sz="1700" dirty="0">
                <a:solidFill>
                  <a:schemeClr val="bg1"/>
                </a:solidFill>
              </a:rPr>
              <a:t> </a:t>
            </a:r>
            <a:r>
              <a:rPr lang="en-US" sz="1700" dirty="0" err="1">
                <a:solidFill>
                  <a:schemeClr val="bg1"/>
                </a:solidFill>
              </a:rPr>
              <a:t>preliminar</a:t>
            </a:r>
            <a:r>
              <a:rPr lang="en-US" sz="1700" dirty="0">
                <a:solidFill>
                  <a:schemeClr val="bg1"/>
                </a:solidFill>
              </a:rPr>
              <a:t> del </a:t>
            </a:r>
            <a:r>
              <a:rPr lang="en-US" sz="1700" dirty="0" err="1">
                <a:solidFill>
                  <a:schemeClr val="bg1"/>
                </a:solidFill>
              </a:rPr>
              <a:t>contenido</a:t>
            </a:r>
            <a:r>
              <a:rPr lang="en-US" sz="1700" dirty="0">
                <a:solidFill>
                  <a:schemeClr val="bg1"/>
                </a:solidFill>
              </a:rPr>
              <a:t> disponible sobre perfumes en los tres sitios web: </a:t>
            </a:r>
            <a:r>
              <a:rPr lang="en-US" sz="1700" dirty="0">
                <a:solidFill>
                  <a:srgbClr val="FFFF00"/>
                </a:solidFill>
              </a:rPr>
              <a:t>Fragrantica.com, Parfumo.com y Aromo.ru</a:t>
            </a:r>
            <a:r>
              <a:rPr lang="en-US" sz="1700" dirty="0">
                <a:solidFill>
                  <a:schemeClr val="bg1"/>
                </a:solidFill>
              </a:rPr>
              <a:t>. </a:t>
            </a:r>
          </a:p>
          <a:p>
            <a:pPr indent="-228600">
              <a:lnSpc>
                <a:spcPct val="90000"/>
              </a:lnSpc>
              <a:spcAft>
                <a:spcPts val="600"/>
              </a:spcAft>
              <a:buFont typeface="Arial" panose="020B0604020202020204" pitchFamily="34" charset="0"/>
              <a:buChar char="•"/>
            </a:pPr>
            <a:r>
              <a:rPr lang="en-US" sz="1700" dirty="0" err="1">
                <a:solidFill>
                  <a:schemeClr val="bg1"/>
                </a:solidFill>
              </a:rPr>
              <a:t>Cada</a:t>
            </a:r>
            <a:r>
              <a:rPr lang="en-US" sz="1700" dirty="0">
                <a:solidFill>
                  <a:schemeClr val="bg1"/>
                </a:solidFill>
              </a:rPr>
              <a:t> uno de estos sitios </a:t>
            </a:r>
            <a:r>
              <a:rPr lang="en-US" sz="1700" dirty="0" err="1">
                <a:solidFill>
                  <a:schemeClr val="bg1"/>
                </a:solidFill>
              </a:rPr>
              <a:t>presentaba</a:t>
            </a:r>
            <a:r>
              <a:rPr lang="en-US" sz="1700" dirty="0">
                <a:solidFill>
                  <a:schemeClr val="bg1"/>
                </a:solidFill>
              </a:rPr>
              <a:t> sus </a:t>
            </a:r>
            <a:r>
              <a:rPr lang="en-US" sz="1700" dirty="0" err="1">
                <a:solidFill>
                  <a:schemeClr val="bg1"/>
                </a:solidFill>
              </a:rPr>
              <a:t>ventajas</a:t>
            </a:r>
            <a:r>
              <a:rPr lang="en-US" sz="1700" dirty="0">
                <a:solidFill>
                  <a:schemeClr val="bg1"/>
                </a:solidFill>
              </a:rPr>
              <a:t> y </a:t>
            </a:r>
            <a:r>
              <a:rPr lang="en-US" sz="1700" dirty="0" err="1">
                <a:solidFill>
                  <a:schemeClr val="bg1"/>
                </a:solidFill>
              </a:rPr>
              <a:t>desventajas</a:t>
            </a:r>
            <a:r>
              <a:rPr lang="en-US" sz="1700" dirty="0">
                <a:solidFill>
                  <a:schemeClr val="bg1"/>
                </a:solidFill>
              </a:rPr>
              <a:t> en </a:t>
            </a:r>
            <a:r>
              <a:rPr lang="en-US" sz="1700" dirty="0" err="1">
                <a:solidFill>
                  <a:schemeClr val="bg1"/>
                </a:solidFill>
              </a:rPr>
              <a:t>cuanto</a:t>
            </a:r>
            <a:r>
              <a:rPr lang="en-US" sz="1700" dirty="0">
                <a:solidFill>
                  <a:schemeClr val="bg1"/>
                </a:solidFill>
              </a:rPr>
              <a:t> a la estructura y </a:t>
            </a:r>
            <a:r>
              <a:rPr lang="en-US" sz="1700" dirty="0" err="1">
                <a:solidFill>
                  <a:schemeClr val="bg1"/>
                </a:solidFill>
              </a:rPr>
              <a:t>calidad</a:t>
            </a:r>
            <a:r>
              <a:rPr lang="en-US" sz="1700" dirty="0">
                <a:solidFill>
                  <a:schemeClr val="bg1"/>
                </a:solidFill>
              </a:rPr>
              <a:t> de la </a:t>
            </a:r>
            <a:r>
              <a:rPr lang="en-US" sz="1700" dirty="0" err="1">
                <a:solidFill>
                  <a:schemeClr val="bg1"/>
                </a:solidFill>
              </a:rPr>
              <a:t>información</a:t>
            </a:r>
            <a:r>
              <a:rPr lang="en-US" sz="1700" dirty="0">
                <a:solidFill>
                  <a:schemeClr val="bg1"/>
                </a:solidFill>
              </a:rPr>
              <a:t>. </a:t>
            </a:r>
          </a:p>
          <a:p>
            <a:pPr indent="-228600">
              <a:lnSpc>
                <a:spcPct val="90000"/>
              </a:lnSpc>
              <a:spcAft>
                <a:spcPts val="600"/>
              </a:spcAft>
              <a:buFont typeface="Arial" panose="020B0604020202020204" pitchFamily="34" charset="0"/>
              <a:buChar char="•"/>
            </a:pPr>
            <a:r>
              <a:rPr lang="en-US" sz="1700" dirty="0">
                <a:solidFill>
                  <a:schemeClr val="bg1"/>
                </a:solidFill>
              </a:rPr>
              <a:t>Con base en </a:t>
            </a:r>
            <a:r>
              <a:rPr lang="en-US" sz="1700" dirty="0" err="1">
                <a:solidFill>
                  <a:schemeClr val="bg1"/>
                </a:solidFill>
              </a:rPr>
              <a:t>este</a:t>
            </a:r>
            <a:r>
              <a:rPr lang="en-US" sz="1700" dirty="0">
                <a:solidFill>
                  <a:schemeClr val="bg1"/>
                </a:solidFill>
              </a:rPr>
              <a:t> </a:t>
            </a:r>
            <a:r>
              <a:rPr lang="en-US" sz="1700" dirty="0" err="1">
                <a:solidFill>
                  <a:schemeClr val="bg1"/>
                </a:solidFill>
              </a:rPr>
              <a:t>análisis</a:t>
            </a:r>
            <a:r>
              <a:rPr lang="en-US" sz="1700" dirty="0">
                <a:solidFill>
                  <a:schemeClr val="bg1"/>
                </a:solidFill>
              </a:rPr>
              <a:t>, </a:t>
            </a:r>
            <a:r>
              <a:rPr lang="en-US" sz="1700" dirty="0" err="1">
                <a:solidFill>
                  <a:schemeClr val="bg1"/>
                </a:solidFill>
              </a:rPr>
              <a:t>decidí</a:t>
            </a:r>
            <a:r>
              <a:rPr lang="en-US" sz="1700" dirty="0">
                <a:solidFill>
                  <a:schemeClr val="bg1"/>
                </a:solidFill>
              </a:rPr>
              <a:t> </a:t>
            </a:r>
            <a:r>
              <a:rPr lang="en-US" sz="1700" dirty="0" err="1">
                <a:solidFill>
                  <a:schemeClr val="bg1"/>
                </a:solidFill>
              </a:rPr>
              <a:t>llevar</a:t>
            </a:r>
            <a:r>
              <a:rPr lang="en-US" sz="1700" dirty="0">
                <a:solidFill>
                  <a:schemeClr val="bg1"/>
                </a:solidFill>
              </a:rPr>
              <a:t> a </a:t>
            </a:r>
            <a:r>
              <a:rPr lang="en-US" sz="1700" dirty="0" err="1">
                <a:solidFill>
                  <a:schemeClr val="bg1"/>
                </a:solidFill>
              </a:rPr>
              <a:t>cabo</a:t>
            </a:r>
            <a:r>
              <a:rPr lang="en-US" sz="1700" dirty="0">
                <a:solidFill>
                  <a:schemeClr val="bg1"/>
                </a:solidFill>
              </a:rPr>
              <a:t> un web scraping de los tres sitios para </a:t>
            </a:r>
            <a:r>
              <a:rPr lang="en-US" sz="1700" dirty="0" err="1">
                <a:solidFill>
                  <a:schemeClr val="bg1"/>
                </a:solidFill>
              </a:rPr>
              <a:t>recolectar</a:t>
            </a:r>
            <a:r>
              <a:rPr lang="en-US" sz="1700" dirty="0">
                <a:solidFill>
                  <a:schemeClr val="bg1"/>
                </a:solidFill>
              </a:rPr>
              <a:t> los datos más relevantes y luego </a:t>
            </a:r>
            <a:r>
              <a:rPr lang="en-US" sz="1700" dirty="0" err="1">
                <a:solidFill>
                  <a:schemeClr val="bg1"/>
                </a:solidFill>
              </a:rPr>
              <a:t>proceder</a:t>
            </a:r>
            <a:r>
              <a:rPr lang="en-US" sz="1700" dirty="0">
                <a:solidFill>
                  <a:schemeClr val="bg1"/>
                </a:solidFill>
              </a:rPr>
              <a:t> a </a:t>
            </a:r>
            <a:r>
              <a:rPr lang="en-US" sz="1700" dirty="0" err="1">
                <a:solidFill>
                  <a:schemeClr val="bg1"/>
                </a:solidFill>
              </a:rPr>
              <a:t>analizar</a:t>
            </a:r>
            <a:r>
              <a:rPr lang="en-US" sz="1700" dirty="0">
                <a:solidFill>
                  <a:schemeClr val="bg1"/>
                </a:solidFill>
              </a:rPr>
              <a:t> la </a:t>
            </a:r>
            <a:r>
              <a:rPr lang="en-US" sz="1700" dirty="0" err="1">
                <a:solidFill>
                  <a:schemeClr val="bg1"/>
                </a:solidFill>
              </a:rPr>
              <a:t>calidad</a:t>
            </a:r>
            <a:r>
              <a:rPr lang="en-US" sz="1700" dirty="0">
                <a:solidFill>
                  <a:schemeClr val="bg1"/>
                </a:solidFill>
              </a:rPr>
              <a:t> de los datos </a:t>
            </a:r>
            <a:r>
              <a:rPr lang="en-US" sz="1700" dirty="0" err="1">
                <a:solidFill>
                  <a:schemeClr val="bg1"/>
                </a:solidFill>
              </a:rPr>
              <a:t>obtenidos</a:t>
            </a:r>
            <a:r>
              <a:rPr lang="en-US" sz="1700" dirty="0">
                <a:solidFill>
                  <a:schemeClr val="bg1"/>
                </a:solidFill>
              </a:rPr>
              <a:t>. De esta forma, </a:t>
            </a:r>
            <a:r>
              <a:rPr lang="en-US" sz="1700" dirty="0" err="1">
                <a:solidFill>
                  <a:schemeClr val="bg1"/>
                </a:solidFill>
              </a:rPr>
              <a:t>puedo</a:t>
            </a:r>
            <a:r>
              <a:rPr lang="en-US" sz="1700" dirty="0">
                <a:solidFill>
                  <a:schemeClr val="bg1"/>
                </a:solidFill>
              </a:rPr>
              <a:t> </a:t>
            </a:r>
            <a:r>
              <a:rPr lang="en-US" sz="1700" dirty="0" err="1">
                <a:solidFill>
                  <a:schemeClr val="bg1"/>
                </a:solidFill>
              </a:rPr>
              <a:t>seleccionar</a:t>
            </a:r>
            <a:r>
              <a:rPr lang="en-US" sz="1700" dirty="0">
                <a:solidFill>
                  <a:schemeClr val="bg1"/>
                </a:solidFill>
              </a:rPr>
              <a:t> </a:t>
            </a:r>
            <a:r>
              <a:rPr lang="en-US" sz="1700" dirty="0" err="1">
                <a:solidFill>
                  <a:schemeClr val="bg1"/>
                </a:solidFill>
              </a:rPr>
              <a:t>el</a:t>
            </a:r>
            <a:r>
              <a:rPr lang="en-US" sz="1700" dirty="0">
                <a:solidFill>
                  <a:schemeClr val="bg1"/>
                </a:solidFill>
              </a:rPr>
              <a:t> dataset más </a:t>
            </a:r>
            <a:r>
              <a:rPr lang="en-US" sz="1700" dirty="0" err="1">
                <a:solidFill>
                  <a:schemeClr val="bg1"/>
                </a:solidFill>
              </a:rPr>
              <a:t>adecuado</a:t>
            </a:r>
            <a:r>
              <a:rPr lang="en-US" sz="1700" dirty="0">
                <a:solidFill>
                  <a:schemeClr val="bg1"/>
                </a:solidFill>
              </a:rPr>
              <a:t> para </a:t>
            </a:r>
            <a:r>
              <a:rPr lang="en-US" sz="1700" dirty="0" err="1">
                <a:solidFill>
                  <a:schemeClr val="bg1"/>
                </a:solidFill>
              </a:rPr>
              <a:t>el</a:t>
            </a:r>
            <a:r>
              <a:rPr lang="en-US" sz="1700" dirty="0">
                <a:solidFill>
                  <a:schemeClr val="bg1"/>
                </a:solidFill>
              </a:rPr>
              <a:t> desarrollo de mi proyecto.</a:t>
            </a:r>
          </a:p>
        </p:txBody>
      </p:sp>
      <p:cxnSp>
        <p:nvCxnSpPr>
          <p:cNvPr id="25" name="Straight Connector 24">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descr="A group of perfume bottles&#10;&#10;Description automatically generated">
            <a:extLst>
              <a:ext uri="{FF2B5EF4-FFF2-40B4-BE49-F238E27FC236}">
                <a16:creationId xmlns:a16="http://schemas.microsoft.com/office/drawing/2014/main" id="{C3669ADE-8400-266E-756B-BB75FB5A3EE7}"/>
              </a:ext>
            </a:extLst>
          </p:cNvPr>
          <p:cNvPicPr>
            <a:picLocks noChangeAspect="1"/>
          </p:cNvPicPr>
          <p:nvPr/>
        </p:nvPicPr>
        <p:blipFill>
          <a:blip r:embed="rId2"/>
          <a:srcRect l="5859" r="11711" b="-2"/>
          <a:stretch/>
        </p:blipFill>
        <p:spPr>
          <a:xfrm>
            <a:off x="6525453" y="10"/>
            <a:ext cx="5666547" cy="6857990"/>
          </a:xfrm>
          <a:prstGeom prst="rect">
            <a:avLst/>
          </a:prstGeom>
        </p:spPr>
      </p:pic>
    </p:spTree>
    <p:extLst>
      <p:ext uri="{BB962C8B-B14F-4D97-AF65-F5344CB8AC3E}">
        <p14:creationId xmlns:p14="http://schemas.microsoft.com/office/powerpoint/2010/main" val="4141501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516</TotalTime>
  <Words>3359</Words>
  <Application>Microsoft Office PowerPoint</Application>
  <PresentationFormat>Widescreen</PresentationFormat>
  <Paragraphs>188</Paragraphs>
  <Slides>26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Aptos</vt:lpstr>
      <vt:lpstr>Arial</vt:lpstr>
      <vt:lpstr>Calibri</vt:lpstr>
      <vt:lpstr>Calibri Light</vt:lpstr>
      <vt:lpstr>Office Theme</vt:lpstr>
      <vt:lpstr> Perfumes:  Análisis de Notas Olfativas y Valoraciones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Olga Gavrik Gavrik</dc:creator>
  <cp:lastModifiedBy>Olga Gavrik Gavrik</cp:lastModifiedBy>
  <cp:revision>8</cp:revision>
  <dcterms:created xsi:type="dcterms:W3CDTF">2024-09-19T10:55:36Z</dcterms:created>
  <dcterms:modified xsi:type="dcterms:W3CDTF">2024-09-20T06:58:28Z</dcterms:modified>
</cp:coreProperties>
</file>